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256" r:id="rId2"/>
    <p:sldId id="280" r:id="rId3"/>
    <p:sldId id="322" r:id="rId4"/>
    <p:sldId id="324" r:id="rId5"/>
    <p:sldId id="310" r:id="rId6"/>
    <p:sldId id="325" r:id="rId7"/>
    <p:sldId id="321" r:id="rId8"/>
    <p:sldId id="326" r:id="rId9"/>
    <p:sldId id="327" r:id="rId10"/>
    <p:sldId id="328" r:id="rId11"/>
    <p:sldId id="329" r:id="rId12"/>
    <p:sldId id="330" r:id="rId13"/>
    <p:sldId id="309" r:id="rId14"/>
    <p:sldId id="331" r:id="rId15"/>
    <p:sldId id="312" r:id="rId16"/>
    <p:sldId id="332" r:id="rId17"/>
    <p:sldId id="333" r:id="rId18"/>
    <p:sldId id="334" r:id="rId19"/>
    <p:sldId id="319" r:id="rId20"/>
    <p:sldId id="335" r:id="rId21"/>
    <p:sldId id="336" r:id="rId22"/>
    <p:sldId id="337" r:id="rId23"/>
    <p:sldId id="273" r:id="rId2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588"/>
    <p:restoredTop sz="93464"/>
  </p:normalViewPr>
  <p:slideViewPr>
    <p:cSldViewPr snapToGrid="0" snapToObjects="1">
      <p:cViewPr varScale="1">
        <p:scale>
          <a:sx n="36" d="100"/>
          <a:sy n="36" d="100"/>
        </p:scale>
        <p:origin x="1502"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9" name="Shape 159"/>
          <p:cNvSpPr>
            <a:spLocks noGrp="1" noRot="1" noChangeAspect="1"/>
          </p:cNvSpPr>
          <p:nvPr>
            <p:ph type="sldImg"/>
          </p:nvPr>
        </p:nvSpPr>
        <p:spPr>
          <a:xfrm>
            <a:off x="1143000" y="685800"/>
            <a:ext cx="4572000" cy="3429000"/>
          </a:xfrm>
          <a:prstGeom prst="rect">
            <a:avLst/>
          </a:prstGeom>
        </p:spPr>
        <p:txBody>
          <a:bodyPr/>
          <a:lstStyle/>
          <a:p>
            <a:endParaRPr/>
          </a:p>
        </p:txBody>
      </p:sp>
      <p:sp>
        <p:nvSpPr>
          <p:cNvPr id="160" name="Shape 160"/>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575212182"/>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0849756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941636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4702512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96586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667837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8391210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39765446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6796816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1119149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5127006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581670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8951929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0729231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40036012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3752838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solidFill>
                <a:schemeClr val="accent2"/>
              </a:solidFill>
            </a:endParaRPr>
          </a:p>
        </p:txBody>
      </p:sp>
    </p:spTree>
    <p:extLst>
      <p:ext uri="{BB962C8B-B14F-4D97-AF65-F5344CB8AC3E}">
        <p14:creationId xmlns:p14="http://schemas.microsoft.com/office/powerpoint/2010/main" val="2707087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37778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506719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4127230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3988065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022687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9619597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re et sous-titre">
    <p:spTree>
      <p:nvGrpSpPr>
        <p:cNvPr id="1" name=""/>
        <p:cNvGrpSpPr/>
        <p:nvPr/>
      </p:nvGrpSpPr>
      <p:grpSpPr>
        <a:xfrm>
          <a:off x="0" y="0"/>
          <a:ext cx="0" cy="0"/>
          <a:chOff x="0" y="0"/>
          <a:chExt cx="0" cy="0"/>
        </a:xfrm>
      </p:grpSpPr>
      <p:sp>
        <p:nvSpPr>
          <p:cNvPr id="16" name="Shape 16"/>
          <p:cNvSpPr>
            <a:spLocks noGrp="1"/>
          </p:cNvSpPr>
          <p:nvPr>
            <p:ph type="pic" sz="half" idx="13"/>
          </p:nvPr>
        </p:nvSpPr>
        <p:spPr>
          <a:xfrm>
            <a:off x="7069137" y="-5876"/>
            <a:ext cx="5960950" cy="4605209"/>
          </a:xfrm>
          <a:prstGeom prst="rect">
            <a:avLst/>
          </a:prstGeom>
        </p:spPr>
        <p:txBody>
          <a:bodyPr lIns="91439" tIns="45719" rIns="91439" bIns="45719" anchor="t">
            <a:noAutofit/>
          </a:bodyPr>
          <a:lstStyle/>
          <a:p>
            <a:endParaRPr/>
          </a:p>
        </p:txBody>
      </p:sp>
      <p:sp>
        <p:nvSpPr>
          <p:cNvPr id="17" name="Shape 17"/>
          <p:cNvSpPr/>
          <p:nvPr/>
        </p:nvSpPr>
        <p:spPr>
          <a:xfrm>
            <a:off x="7069137" y="1149843"/>
            <a:ext cx="3531690" cy="3449619"/>
          </a:xfrm>
          <a:custGeom>
            <a:avLst/>
            <a:gdLst/>
            <a:ahLst/>
            <a:cxnLst>
              <a:cxn ang="0">
                <a:pos x="wd2" y="hd2"/>
              </a:cxn>
              <a:cxn ang="5400000">
                <a:pos x="wd2" y="hd2"/>
              </a:cxn>
              <a:cxn ang="10800000">
                <a:pos x="wd2" y="hd2"/>
              </a:cxn>
              <a:cxn ang="16200000">
                <a:pos x="wd2" y="hd2"/>
              </a:cxn>
            </a:cxnLst>
            <a:rect l="0" t="0" r="r" b="b"/>
            <a:pathLst>
              <a:path w="21600" h="21600" extrusionOk="0">
                <a:moveTo>
                  <a:pt x="6753" y="0"/>
                </a:moveTo>
                <a:lnTo>
                  <a:pt x="0" y="21600"/>
                </a:lnTo>
                <a:lnTo>
                  <a:pt x="21600" y="21600"/>
                </a:lnTo>
                <a:lnTo>
                  <a:pt x="6753" y="0"/>
                </a:lnTo>
                <a:close/>
              </a:path>
            </a:pathLst>
          </a:custGeom>
          <a:solidFill>
            <a:srgbClr val="62E0C8">
              <a:alpha val="69813"/>
            </a:srgbClr>
          </a:solidFill>
          <a:ln w="12700">
            <a:miter lim="400000"/>
          </a:ln>
        </p:spPr>
        <p:txBody>
          <a:bodyPr lIns="0" tIns="0" rIns="0" bIns="0" anchor="ctr"/>
          <a:lstStyle/>
          <a:p>
            <a:pPr defTabSz="457200">
              <a:spcBef>
                <a:spcPts val="1500"/>
              </a:spcBef>
              <a:defRPr sz="1800" spc="0">
                <a:solidFill>
                  <a:srgbClr val="FFFFFF"/>
                </a:solidFill>
                <a:latin typeface="Avenir Light"/>
                <a:ea typeface="Avenir Light"/>
                <a:cs typeface="Avenir Light"/>
                <a:sym typeface="Avenir Light"/>
              </a:defRPr>
            </a:pPr>
            <a:endParaRPr/>
          </a:p>
        </p:txBody>
      </p:sp>
      <p:sp>
        <p:nvSpPr>
          <p:cNvPr id="18" name="Shape 18"/>
          <p:cNvSpPr/>
          <p:nvPr/>
        </p:nvSpPr>
        <p:spPr>
          <a:xfrm>
            <a:off x="5801640" y="-5876"/>
            <a:ext cx="2636595" cy="2573338"/>
          </a:xfrm>
          <a:custGeom>
            <a:avLst/>
            <a:gdLst/>
            <a:ahLst/>
            <a:cxnLst>
              <a:cxn ang="0">
                <a:pos x="wd2" y="hd2"/>
              </a:cxn>
              <a:cxn ang="5400000">
                <a:pos x="wd2" y="hd2"/>
              </a:cxn>
              <a:cxn ang="10800000">
                <a:pos x="wd2" y="hd2"/>
              </a:cxn>
              <a:cxn ang="16200000">
                <a:pos x="wd2" y="hd2"/>
              </a:cxn>
            </a:cxnLst>
            <a:rect l="0" t="0" r="r" b="b"/>
            <a:pathLst>
              <a:path w="21600" h="21600" extrusionOk="0">
                <a:moveTo>
                  <a:pt x="14870" y="21600"/>
                </a:moveTo>
                <a:lnTo>
                  <a:pt x="21600" y="0"/>
                </a:lnTo>
                <a:lnTo>
                  <a:pt x="0" y="0"/>
                </a:lnTo>
                <a:lnTo>
                  <a:pt x="14870" y="21600"/>
                </a:lnTo>
                <a:close/>
              </a:path>
            </a:pathLst>
          </a:custGeom>
          <a:solidFill>
            <a:srgbClr val="1070A5"/>
          </a:solidFill>
          <a:ln w="12700">
            <a:miter lim="400000"/>
          </a:ln>
        </p:spPr>
        <p:txBody>
          <a:bodyPr lIns="0" tIns="0" rIns="0" bIns="0" anchor="ctr"/>
          <a:lstStyle/>
          <a:p>
            <a:pPr defTabSz="457200">
              <a:spcBef>
                <a:spcPts val="1500"/>
              </a:spcBef>
              <a:defRPr sz="1800" spc="0">
                <a:solidFill>
                  <a:srgbClr val="FFFFFF"/>
                </a:solidFill>
                <a:latin typeface="Avenir Light"/>
                <a:ea typeface="Avenir Light"/>
                <a:cs typeface="Avenir Light"/>
                <a:sym typeface="Avenir Light"/>
              </a:defRPr>
            </a:pPr>
            <a:endParaRPr/>
          </a:p>
        </p:txBody>
      </p:sp>
      <p:sp>
        <p:nvSpPr>
          <p:cNvPr id="19" name="Shape 19"/>
          <p:cNvSpPr/>
          <p:nvPr/>
        </p:nvSpPr>
        <p:spPr>
          <a:xfrm>
            <a:off x="10603467" y="4700482"/>
            <a:ext cx="2452134" cy="35349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21586" y="0"/>
                </a:lnTo>
                <a:lnTo>
                  <a:pt x="0" y="0"/>
                </a:lnTo>
                <a:close/>
              </a:path>
            </a:pathLst>
          </a:custGeom>
          <a:solidFill>
            <a:srgbClr val="1DC2CA"/>
          </a:solidFill>
          <a:ln w="12700">
            <a:miter lim="400000"/>
          </a:ln>
        </p:spPr>
        <p:txBody>
          <a:bodyPr lIns="0" tIns="0" rIns="0" bIns="0" anchor="ctr"/>
          <a:lstStyle/>
          <a:p>
            <a:pPr defTabSz="457200">
              <a:spcBef>
                <a:spcPts val="1500"/>
              </a:spcBef>
              <a:defRPr sz="1800" spc="0">
                <a:solidFill>
                  <a:srgbClr val="FFFFFF"/>
                </a:solidFill>
                <a:latin typeface="Avenir Light"/>
                <a:ea typeface="Avenir Light"/>
                <a:cs typeface="Avenir Light"/>
                <a:sym typeface="Avenir Light"/>
              </a:defRPr>
            </a:pPr>
            <a:endParaRPr/>
          </a:p>
        </p:txBody>
      </p:sp>
      <p:pic>
        <p:nvPicPr>
          <p:cNvPr id="20" name="Logo XENOS.png"/>
          <p:cNvPicPr>
            <a:picLocks noChangeAspect="1"/>
          </p:cNvPicPr>
          <p:nvPr/>
        </p:nvPicPr>
        <p:blipFill>
          <a:blip r:embed="rId2"/>
          <a:srcRect/>
          <a:stretch>
            <a:fillRect/>
          </a:stretch>
        </p:blipFill>
        <p:spPr>
          <a:xfrm>
            <a:off x="609599" y="1053576"/>
            <a:ext cx="1951015" cy="576437"/>
          </a:xfrm>
          <a:prstGeom prst="rect">
            <a:avLst/>
          </a:prstGeom>
          <a:ln w="12700">
            <a:miter lim="400000"/>
          </a:ln>
        </p:spPr>
      </p:pic>
      <p:sp>
        <p:nvSpPr>
          <p:cNvPr id="21" name="Shape 21"/>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Vierge">
    <p:spTree>
      <p:nvGrpSpPr>
        <p:cNvPr id="1" name=""/>
        <p:cNvGrpSpPr/>
        <p:nvPr/>
      </p:nvGrpSpPr>
      <p:grpSpPr>
        <a:xfrm>
          <a:off x="0" y="0"/>
          <a:ext cx="0" cy="0"/>
          <a:chOff x="0" y="0"/>
          <a:chExt cx="0" cy="0"/>
        </a:xfrm>
      </p:grpSpPr>
      <p:sp>
        <p:nvSpPr>
          <p:cNvPr id="153" name="Shape 153"/>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Verticale">
    <p:spTree>
      <p:nvGrpSpPr>
        <p:cNvPr id="1" name=""/>
        <p:cNvGrpSpPr/>
        <p:nvPr/>
      </p:nvGrpSpPr>
      <p:grpSpPr>
        <a:xfrm>
          <a:off x="0" y="0"/>
          <a:ext cx="0" cy="0"/>
          <a:chOff x="0" y="0"/>
          <a:chExt cx="0" cy="0"/>
        </a:xfrm>
      </p:grpSpPr>
      <p:sp>
        <p:nvSpPr>
          <p:cNvPr id="56" name="Shape 56"/>
          <p:cNvSpPr>
            <a:spLocks noGrp="1"/>
          </p:cNvSpPr>
          <p:nvPr>
            <p:ph type="pic" sz="half" idx="13"/>
          </p:nvPr>
        </p:nvSpPr>
        <p:spPr>
          <a:xfrm>
            <a:off x="5617633" y="635000"/>
            <a:ext cx="5334001" cy="8229600"/>
          </a:xfrm>
          <a:prstGeom prst="rect">
            <a:avLst/>
          </a:prstGeom>
        </p:spPr>
        <p:txBody>
          <a:bodyPr lIns="91439" tIns="45719" rIns="91439" bIns="45719" anchor="t">
            <a:noAutofit/>
          </a:bodyPr>
          <a:lstStyle/>
          <a:p>
            <a:endParaRPr/>
          </a:p>
        </p:txBody>
      </p:sp>
      <p:sp>
        <p:nvSpPr>
          <p:cNvPr id="57" name="Shape 57"/>
          <p:cNvSpPr>
            <a:spLocks noGrp="1"/>
          </p:cNvSpPr>
          <p:nvPr>
            <p:ph type="title"/>
          </p:nvPr>
        </p:nvSpPr>
        <p:spPr>
          <a:xfrm>
            <a:off x="241300" y="635000"/>
            <a:ext cx="5334000" cy="3987800"/>
          </a:xfrm>
          <a:prstGeom prst="rect">
            <a:avLst/>
          </a:prstGeom>
        </p:spPr>
        <p:txBody>
          <a:bodyPr anchor="b"/>
          <a:lstStyle>
            <a:lvl1pPr>
              <a:defRPr sz="6000"/>
            </a:lvl1pPr>
          </a:lstStyle>
          <a:p>
            <a:r>
              <a:t>Texte du titre</a:t>
            </a:r>
          </a:p>
        </p:txBody>
      </p:sp>
      <p:sp>
        <p:nvSpPr>
          <p:cNvPr id="58" name="Shape 58"/>
          <p:cNvSpPr>
            <a:spLocks noGrp="1"/>
          </p:cNvSpPr>
          <p:nvPr>
            <p:ph type="body" sz="quarter" idx="1"/>
          </p:nvPr>
        </p:nvSpPr>
        <p:spPr>
          <a:xfrm>
            <a:off x="241300" y="4762500"/>
            <a:ext cx="5334000" cy="4102100"/>
          </a:xfrm>
          <a:prstGeom prst="rect">
            <a:avLst/>
          </a:prstGeom>
        </p:spPr>
        <p:txBody>
          <a:bodyPr anchor="t"/>
          <a:lstStyle>
            <a:lvl1pPr marL="0" indent="0" algn="ctr">
              <a:spcBef>
                <a:spcPts val="0"/>
              </a:spcBef>
              <a:buSzTx/>
              <a:buNone/>
              <a:defRPr sz="3200">
                <a:latin typeface="Avenir Book"/>
                <a:ea typeface="Avenir Book"/>
                <a:cs typeface="Avenir Book"/>
                <a:sym typeface="Avenir Book"/>
              </a:defRPr>
            </a:lvl1pPr>
            <a:lvl2pPr marL="0" indent="228600" algn="ctr">
              <a:spcBef>
                <a:spcPts val="0"/>
              </a:spcBef>
              <a:buSzTx/>
              <a:buNone/>
              <a:defRPr sz="3200">
                <a:latin typeface="Avenir Book"/>
                <a:ea typeface="Avenir Book"/>
                <a:cs typeface="Avenir Book"/>
                <a:sym typeface="Avenir Book"/>
              </a:defRPr>
            </a:lvl2pPr>
            <a:lvl3pPr marL="0" indent="457200" algn="ctr">
              <a:spcBef>
                <a:spcPts val="0"/>
              </a:spcBef>
              <a:buSzTx/>
              <a:buNone/>
              <a:defRPr sz="3200">
                <a:latin typeface="Avenir Book"/>
                <a:ea typeface="Avenir Book"/>
                <a:cs typeface="Avenir Book"/>
                <a:sym typeface="Avenir Book"/>
              </a:defRPr>
            </a:lvl3pPr>
            <a:lvl4pPr marL="0" indent="685800" algn="ctr">
              <a:spcBef>
                <a:spcPts val="0"/>
              </a:spcBef>
              <a:buSzTx/>
              <a:buNone/>
              <a:defRPr sz="3200">
                <a:latin typeface="Avenir Book"/>
                <a:ea typeface="Avenir Book"/>
                <a:cs typeface="Avenir Book"/>
                <a:sym typeface="Avenir Book"/>
              </a:defRPr>
            </a:lvl4pPr>
            <a:lvl5pPr marL="0" indent="914400" algn="ctr">
              <a:spcBef>
                <a:spcPts val="0"/>
              </a:spcBef>
              <a:buSzTx/>
              <a:buNone/>
              <a:defRPr sz="3200">
                <a:latin typeface="Avenir Book"/>
                <a:ea typeface="Avenir Book"/>
                <a:cs typeface="Avenir Book"/>
                <a:sym typeface="Avenir Book"/>
              </a:defRPr>
            </a:lvl5pPr>
          </a:lstStyle>
          <a:p>
            <a:r>
              <a:t>Texte niveau 1</a:t>
            </a:r>
          </a:p>
          <a:p>
            <a:pPr lvl="1"/>
            <a:r>
              <a:t>Texte niveau 2</a:t>
            </a:r>
          </a:p>
          <a:p>
            <a:pPr lvl="2"/>
            <a:r>
              <a:t>Texte niveau 3</a:t>
            </a:r>
          </a:p>
          <a:p>
            <a:pPr lvl="3"/>
            <a:r>
              <a:t>Texte niveau 4</a:t>
            </a:r>
          </a:p>
          <a:p>
            <a:pPr lvl="4"/>
            <a:r>
              <a:t>Texte niveau 5</a:t>
            </a:r>
          </a:p>
        </p:txBody>
      </p:sp>
      <p:grpSp>
        <p:nvGrpSpPr>
          <p:cNvPr id="62" name="Group 62"/>
          <p:cNvGrpSpPr/>
          <p:nvPr/>
        </p:nvGrpSpPr>
        <p:grpSpPr>
          <a:xfrm>
            <a:off x="10698658" y="-19050"/>
            <a:ext cx="2340229" cy="9791700"/>
            <a:chOff x="0" y="0"/>
            <a:chExt cx="2340228" cy="9791699"/>
          </a:xfrm>
        </p:grpSpPr>
        <p:sp>
          <p:nvSpPr>
            <p:cNvPr id="59" name="Shape 59"/>
            <p:cNvSpPr/>
            <p:nvPr/>
          </p:nvSpPr>
          <p:spPr>
            <a:xfrm>
              <a:off x="0" y="2435190"/>
              <a:ext cx="2340229" cy="735651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21600" y="21600"/>
                  </a:lnTo>
                  <a:lnTo>
                    <a:pt x="21600" y="0"/>
                  </a:lnTo>
                  <a:close/>
                </a:path>
              </a:pathLst>
            </a:custGeom>
            <a:solidFill>
              <a:srgbClr val="62E0C8">
                <a:alpha val="30371"/>
              </a:srgbClr>
            </a:solidFill>
            <a:ln w="12700" cap="flat">
              <a:noFill/>
              <a:miter lim="400000"/>
            </a:ln>
            <a:effectLst/>
          </p:spPr>
          <p:txBody>
            <a:bodyPr wrap="square" lIns="0" tIns="0" rIns="0" bIns="0" numCol="1" anchor="ctr">
              <a:noAutofit/>
            </a:bodyPr>
            <a:lstStyle/>
            <a:p>
              <a:pPr defTabSz="457200">
                <a:spcBef>
                  <a:spcPts val="1000"/>
                </a:spcBef>
                <a:defRPr sz="1600" spc="0">
                  <a:solidFill>
                    <a:srgbClr val="FFFFFF"/>
                  </a:solidFill>
                  <a:latin typeface="Avenir Light"/>
                  <a:ea typeface="Avenir Light"/>
                  <a:cs typeface="Avenir Light"/>
                  <a:sym typeface="Avenir Light"/>
                </a:defRPr>
              </a:pPr>
              <a:endParaRPr/>
            </a:p>
          </p:txBody>
        </p:sp>
        <p:sp>
          <p:nvSpPr>
            <p:cNvPr id="60" name="Shape 60"/>
            <p:cNvSpPr/>
            <p:nvPr/>
          </p:nvSpPr>
          <p:spPr>
            <a:xfrm>
              <a:off x="1804653" y="0"/>
              <a:ext cx="535576" cy="772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21600" y="0"/>
                  </a:lnTo>
                  <a:lnTo>
                    <a:pt x="0" y="0"/>
                  </a:lnTo>
                  <a:close/>
                </a:path>
              </a:pathLst>
            </a:custGeom>
            <a:solidFill>
              <a:srgbClr val="1DC2CA"/>
            </a:solidFill>
            <a:ln w="12700" cap="flat">
              <a:noFill/>
              <a:miter lim="400000"/>
            </a:ln>
            <a:effectLst/>
          </p:spPr>
          <p:txBody>
            <a:bodyPr wrap="square" lIns="0" tIns="0" rIns="0" bIns="0" numCol="1" anchor="ctr">
              <a:noAutofit/>
            </a:bodyPr>
            <a:lstStyle/>
            <a:p>
              <a:pPr algn="l" defTabSz="457200">
                <a:spcBef>
                  <a:spcPts val="1000"/>
                </a:spcBef>
                <a:defRPr sz="1200" spc="0">
                  <a:solidFill>
                    <a:srgbClr val="FFFFFF"/>
                  </a:solidFill>
                  <a:latin typeface="Avenir Light"/>
                  <a:ea typeface="Avenir Light"/>
                  <a:cs typeface="Avenir Light"/>
                  <a:sym typeface="Avenir Light"/>
                </a:defRPr>
              </a:pPr>
              <a:endParaRPr/>
            </a:p>
          </p:txBody>
        </p:sp>
        <p:sp>
          <p:nvSpPr>
            <p:cNvPr id="61" name="Shape 61"/>
            <p:cNvSpPr/>
            <p:nvPr/>
          </p:nvSpPr>
          <p:spPr>
            <a:xfrm>
              <a:off x="1605268" y="0"/>
              <a:ext cx="734961" cy="20815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21600" y="9624"/>
                  </a:lnTo>
                  <a:lnTo>
                    <a:pt x="2812" y="0"/>
                  </a:lnTo>
                  <a:lnTo>
                    <a:pt x="0" y="0"/>
                  </a:lnTo>
                  <a:close/>
                </a:path>
              </a:pathLst>
            </a:custGeom>
            <a:solidFill>
              <a:srgbClr val="1070A5"/>
            </a:solidFill>
            <a:ln w="12700" cap="flat">
              <a:noFill/>
              <a:miter lim="400000"/>
            </a:ln>
            <a:effectLst/>
          </p:spPr>
          <p:txBody>
            <a:bodyPr wrap="square" lIns="0" tIns="0" rIns="0" bIns="0" numCol="1" anchor="ctr">
              <a:noAutofit/>
            </a:bodyPr>
            <a:lstStyle/>
            <a:p>
              <a:pPr algn="l" defTabSz="457200">
                <a:spcBef>
                  <a:spcPts val="1000"/>
                </a:spcBef>
                <a:defRPr sz="1200" spc="0">
                  <a:solidFill>
                    <a:srgbClr val="FFFFFF"/>
                  </a:solidFill>
                  <a:latin typeface="Avenir Light"/>
                  <a:ea typeface="Avenir Light"/>
                  <a:cs typeface="Avenir Light"/>
                  <a:sym typeface="Avenir Light"/>
                </a:defRPr>
              </a:pPr>
              <a:endParaRPr/>
            </a:p>
          </p:txBody>
        </p:sp>
      </p:grpSp>
      <p:pic>
        <p:nvPicPr>
          <p:cNvPr id="63" name="Logo XENOS.png"/>
          <p:cNvPicPr>
            <a:picLocks noChangeAspect="1"/>
          </p:cNvPicPr>
          <p:nvPr/>
        </p:nvPicPr>
        <p:blipFill>
          <a:blip r:embed="rId2"/>
          <a:srcRect/>
          <a:stretch>
            <a:fillRect/>
          </a:stretch>
        </p:blipFill>
        <p:spPr>
          <a:xfrm>
            <a:off x="474133" y="9017861"/>
            <a:ext cx="995980" cy="294267"/>
          </a:xfrm>
          <a:prstGeom prst="rect">
            <a:avLst/>
          </a:prstGeom>
          <a:ln w="12700">
            <a:miter lim="400000"/>
          </a:ln>
        </p:spPr>
      </p:pic>
      <p:sp>
        <p:nvSpPr>
          <p:cNvPr id="64" name="Shape 64"/>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re - Haut">
    <p:spTree>
      <p:nvGrpSpPr>
        <p:cNvPr id="1" name=""/>
        <p:cNvGrpSpPr/>
        <p:nvPr/>
      </p:nvGrpSpPr>
      <p:grpSpPr>
        <a:xfrm>
          <a:off x="0" y="0"/>
          <a:ext cx="0" cy="0"/>
          <a:chOff x="0" y="0"/>
          <a:chExt cx="0" cy="0"/>
        </a:xfrm>
      </p:grpSpPr>
      <p:sp>
        <p:nvSpPr>
          <p:cNvPr id="71" name="Shape 71"/>
          <p:cNvSpPr>
            <a:spLocks noGrp="1"/>
          </p:cNvSpPr>
          <p:nvPr>
            <p:ph type="title"/>
          </p:nvPr>
        </p:nvSpPr>
        <p:spPr>
          <a:prstGeom prst="rect">
            <a:avLst/>
          </a:prstGeom>
        </p:spPr>
        <p:txBody>
          <a:bodyPr/>
          <a:lstStyle/>
          <a:p>
            <a:r>
              <a:t>Texte du titre</a:t>
            </a:r>
          </a:p>
        </p:txBody>
      </p:sp>
      <p:sp>
        <p:nvSpPr>
          <p:cNvPr id="72" name="Shape 72"/>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re et puces">
    <p:spTree>
      <p:nvGrpSpPr>
        <p:cNvPr id="1" name=""/>
        <p:cNvGrpSpPr/>
        <p:nvPr/>
      </p:nvGrpSpPr>
      <p:grpSpPr>
        <a:xfrm>
          <a:off x="0" y="0"/>
          <a:ext cx="0" cy="0"/>
          <a:chOff x="0" y="0"/>
          <a:chExt cx="0" cy="0"/>
        </a:xfrm>
      </p:grpSpPr>
      <p:sp>
        <p:nvSpPr>
          <p:cNvPr id="79" name="Shape 79"/>
          <p:cNvSpPr>
            <a:spLocks noGrp="1"/>
          </p:cNvSpPr>
          <p:nvPr>
            <p:ph type="title"/>
          </p:nvPr>
        </p:nvSpPr>
        <p:spPr>
          <a:prstGeom prst="rect">
            <a:avLst/>
          </a:prstGeom>
        </p:spPr>
        <p:txBody>
          <a:bodyPr/>
          <a:lstStyle>
            <a:lvl1pPr>
              <a:defRPr>
                <a:solidFill>
                  <a:srgbClr val="6F7581"/>
                </a:solidFill>
              </a:defRPr>
            </a:lvl1pPr>
          </a:lstStyle>
          <a:p>
            <a:r>
              <a:t>Texte du titre</a:t>
            </a:r>
          </a:p>
        </p:txBody>
      </p:sp>
      <p:sp>
        <p:nvSpPr>
          <p:cNvPr id="80" name="Shape 80"/>
          <p:cNvSpPr>
            <a:spLocks noGrp="1"/>
          </p:cNvSpPr>
          <p:nvPr>
            <p:ph type="body" idx="1"/>
          </p:nvPr>
        </p:nvSpPr>
        <p:spPr>
          <a:prstGeom prst="rect">
            <a:avLst/>
          </a:prstGeom>
        </p:spPr>
        <p:txBody>
          <a:bodyPr/>
          <a:lstStyle>
            <a:lvl1pPr>
              <a:buClr>
                <a:srgbClr val="1DC2CA"/>
              </a:buClr>
              <a:defRPr>
                <a:latin typeface="Avenir Book"/>
                <a:ea typeface="Avenir Book"/>
                <a:cs typeface="Avenir Book"/>
                <a:sym typeface="Avenir Book"/>
              </a:defRPr>
            </a:lvl1pPr>
            <a:lvl2pPr>
              <a:buClr>
                <a:srgbClr val="1DC2CA"/>
              </a:buClr>
              <a:defRPr>
                <a:latin typeface="Avenir Book"/>
                <a:ea typeface="Avenir Book"/>
                <a:cs typeface="Avenir Book"/>
                <a:sym typeface="Avenir Book"/>
              </a:defRPr>
            </a:lvl2pPr>
            <a:lvl3pPr>
              <a:buClr>
                <a:srgbClr val="1DC2CA"/>
              </a:buClr>
              <a:defRPr>
                <a:latin typeface="Avenir Book"/>
                <a:ea typeface="Avenir Book"/>
                <a:cs typeface="Avenir Book"/>
                <a:sym typeface="Avenir Book"/>
              </a:defRPr>
            </a:lvl3pPr>
            <a:lvl4pPr>
              <a:buClr>
                <a:srgbClr val="1DC2CA"/>
              </a:buClr>
              <a:defRPr>
                <a:latin typeface="Avenir Book"/>
                <a:ea typeface="Avenir Book"/>
                <a:cs typeface="Avenir Book"/>
                <a:sym typeface="Avenir Book"/>
              </a:defRPr>
            </a:lvl4pPr>
            <a:lvl5pPr>
              <a:buClr>
                <a:srgbClr val="1DC2CA"/>
              </a:buClr>
              <a:defRPr>
                <a:latin typeface="Avenir Book"/>
                <a:ea typeface="Avenir Book"/>
                <a:cs typeface="Avenir Book"/>
                <a:sym typeface="Avenir Book"/>
              </a:defRPr>
            </a:lvl5pPr>
          </a:lstStyle>
          <a:p>
            <a:r>
              <a:t>Texte niveau 1</a:t>
            </a:r>
          </a:p>
          <a:p>
            <a:pPr lvl="1"/>
            <a:r>
              <a:t>Texte niveau 2</a:t>
            </a:r>
          </a:p>
          <a:p>
            <a:pPr lvl="2"/>
            <a:r>
              <a:t>Texte niveau 3</a:t>
            </a:r>
          </a:p>
          <a:p>
            <a:pPr lvl="3"/>
            <a:r>
              <a:t>Texte niveau 4</a:t>
            </a:r>
          </a:p>
          <a:p>
            <a:pPr lvl="4"/>
            <a:r>
              <a:t>Texte niveau 5</a:t>
            </a:r>
          </a:p>
        </p:txBody>
      </p:sp>
      <p:grpSp>
        <p:nvGrpSpPr>
          <p:cNvPr id="84" name="Group 84"/>
          <p:cNvGrpSpPr/>
          <p:nvPr/>
        </p:nvGrpSpPr>
        <p:grpSpPr>
          <a:xfrm>
            <a:off x="10698658" y="-19050"/>
            <a:ext cx="2340229" cy="9791700"/>
            <a:chOff x="0" y="0"/>
            <a:chExt cx="2340228" cy="9791699"/>
          </a:xfrm>
        </p:grpSpPr>
        <p:sp>
          <p:nvSpPr>
            <p:cNvPr id="81" name="Shape 81"/>
            <p:cNvSpPr/>
            <p:nvPr/>
          </p:nvSpPr>
          <p:spPr>
            <a:xfrm>
              <a:off x="0" y="2435190"/>
              <a:ext cx="2340229" cy="735651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21600" y="21600"/>
                  </a:lnTo>
                  <a:lnTo>
                    <a:pt x="21600" y="0"/>
                  </a:lnTo>
                  <a:close/>
                </a:path>
              </a:pathLst>
            </a:custGeom>
            <a:solidFill>
              <a:srgbClr val="62E0C8">
                <a:alpha val="30371"/>
              </a:srgbClr>
            </a:solidFill>
            <a:ln w="12700" cap="flat">
              <a:noFill/>
              <a:miter lim="400000"/>
            </a:ln>
            <a:effectLst/>
          </p:spPr>
          <p:txBody>
            <a:bodyPr wrap="square" lIns="0" tIns="0" rIns="0" bIns="0" numCol="1" anchor="ctr">
              <a:noAutofit/>
            </a:bodyPr>
            <a:lstStyle/>
            <a:p>
              <a:pPr defTabSz="457200">
                <a:spcBef>
                  <a:spcPts val="1000"/>
                </a:spcBef>
                <a:defRPr sz="1600" spc="0">
                  <a:solidFill>
                    <a:srgbClr val="FFFFFF"/>
                  </a:solidFill>
                  <a:latin typeface="Avenir Light"/>
                  <a:ea typeface="Avenir Light"/>
                  <a:cs typeface="Avenir Light"/>
                  <a:sym typeface="Avenir Light"/>
                </a:defRPr>
              </a:pPr>
              <a:endParaRPr/>
            </a:p>
          </p:txBody>
        </p:sp>
        <p:sp>
          <p:nvSpPr>
            <p:cNvPr id="82" name="Shape 82"/>
            <p:cNvSpPr/>
            <p:nvPr/>
          </p:nvSpPr>
          <p:spPr>
            <a:xfrm>
              <a:off x="1804653" y="0"/>
              <a:ext cx="535576" cy="772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21600" y="0"/>
                  </a:lnTo>
                  <a:lnTo>
                    <a:pt x="0" y="0"/>
                  </a:lnTo>
                  <a:close/>
                </a:path>
              </a:pathLst>
            </a:custGeom>
            <a:solidFill>
              <a:srgbClr val="1DC2CA"/>
            </a:solidFill>
            <a:ln w="12700" cap="flat">
              <a:noFill/>
              <a:miter lim="400000"/>
            </a:ln>
            <a:effectLst/>
          </p:spPr>
          <p:txBody>
            <a:bodyPr wrap="square" lIns="0" tIns="0" rIns="0" bIns="0" numCol="1" anchor="ctr">
              <a:noAutofit/>
            </a:bodyPr>
            <a:lstStyle/>
            <a:p>
              <a:pPr algn="l" defTabSz="457200">
                <a:spcBef>
                  <a:spcPts val="1000"/>
                </a:spcBef>
                <a:defRPr sz="1200" spc="0">
                  <a:solidFill>
                    <a:srgbClr val="FFFFFF"/>
                  </a:solidFill>
                  <a:latin typeface="Avenir Light"/>
                  <a:ea typeface="Avenir Light"/>
                  <a:cs typeface="Avenir Light"/>
                  <a:sym typeface="Avenir Light"/>
                </a:defRPr>
              </a:pPr>
              <a:endParaRPr/>
            </a:p>
          </p:txBody>
        </p:sp>
        <p:sp>
          <p:nvSpPr>
            <p:cNvPr id="83" name="Shape 83"/>
            <p:cNvSpPr/>
            <p:nvPr/>
          </p:nvSpPr>
          <p:spPr>
            <a:xfrm>
              <a:off x="1605268" y="0"/>
              <a:ext cx="734961" cy="20815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21600" y="9624"/>
                  </a:lnTo>
                  <a:lnTo>
                    <a:pt x="2812" y="0"/>
                  </a:lnTo>
                  <a:lnTo>
                    <a:pt x="0" y="0"/>
                  </a:lnTo>
                  <a:close/>
                </a:path>
              </a:pathLst>
            </a:custGeom>
            <a:solidFill>
              <a:srgbClr val="1070A5"/>
            </a:solidFill>
            <a:ln w="12700" cap="flat">
              <a:noFill/>
              <a:miter lim="400000"/>
            </a:ln>
            <a:effectLst/>
          </p:spPr>
          <p:txBody>
            <a:bodyPr wrap="square" lIns="0" tIns="0" rIns="0" bIns="0" numCol="1" anchor="ctr">
              <a:noAutofit/>
            </a:bodyPr>
            <a:lstStyle/>
            <a:p>
              <a:pPr algn="l" defTabSz="457200">
                <a:spcBef>
                  <a:spcPts val="1000"/>
                </a:spcBef>
                <a:defRPr sz="1200" spc="0">
                  <a:solidFill>
                    <a:srgbClr val="FFFFFF"/>
                  </a:solidFill>
                  <a:latin typeface="Avenir Light"/>
                  <a:ea typeface="Avenir Light"/>
                  <a:cs typeface="Avenir Light"/>
                  <a:sym typeface="Avenir Light"/>
                </a:defRPr>
              </a:pPr>
              <a:endParaRPr/>
            </a:p>
          </p:txBody>
        </p:sp>
      </p:grpSp>
      <p:sp>
        <p:nvSpPr>
          <p:cNvPr id="86" name="Shape 86"/>
          <p:cNvSpPr>
            <a:spLocks noGrp="1"/>
          </p:cNvSpPr>
          <p:nvPr>
            <p:ph type="sldNum" sz="quarter" idx="2"/>
          </p:nvPr>
        </p:nvSpPr>
        <p:spPr>
          <a:prstGeom prst="rect">
            <a:avLst/>
          </a:prstGeom>
        </p:spPr>
        <p:txBody>
          <a:bodyPr/>
          <a:lstStyle/>
          <a:p>
            <a:fld id="{86CB4B4D-7CA3-9044-876B-883B54F8677D}" type="slidenum">
              <a:t>‹N°›</a:t>
            </a:fld>
            <a:endParaRPr/>
          </a:p>
        </p:txBody>
      </p:sp>
      <p:pic>
        <p:nvPicPr>
          <p:cNvPr id="10" name="Logo XENOS.png">
            <a:extLst>
              <a:ext uri="{FF2B5EF4-FFF2-40B4-BE49-F238E27FC236}">
                <a16:creationId xmlns:a16="http://schemas.microsoft.com/office/drawing/2014/main" xmlns="" id="{7888D11D-1869-AE42-8780-3D9F51393415}"/>
              </a:ext>
            </a:extLst>
          </p:cNvPr>
          <p:cNvPicPr>
            <a:picLocks noChangeAspect="1"/>
          </p:cNvPicPr>
          <p:nvPr userDrawn="1"/>
        </p:nvPicPr>
        <p:blipFill>
          <a:blip r:embed="rId2"/>
          <a:srcRect/>
          <a:stretch>
            <a:fillRect/>
          </a:stretch>
        </p:blipFill>
        <p:spPr>
          <a:xfrm>
            <a:off x="640383" y="9136611"/>
            <a:ext cx="995980" cy="294267"/>
          </a:xfrm>
          <a:prstGeom prst="rect">
            <a:avLst/>
          </a:prstGeom>
          <a:ln w="12700">
            <a:miter lim="400000"/>
          </a:ln>
        </p:spPr>
      </p:pic>
      <p:pic>
        <p:nvPicPr>
          <p:cNvPr id="11" name="Image 10" descr="Une image contenant clipart&#10;&#10;Description générée automatiquement">
            <a:extLst>
              <a:ext uri="{FF2B5EF4-FFF2-40B4-BE49-F238E27FC236}">
                <a16:creationId xmlns:a16="http://schemas.microsoft.com/office/drawing/2014/main" xmlns="" id="{6784F474-7E7A-5841-BCC3-4AB20DEC94B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280023" y="9041611"/>
            <a:ext cx="1167833" cy="491118"/>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re, puces et photo">
    <p:spTree>
      <p:nvGrpSpPr>
        <p:cNvPr id="1" name=""/>
        <p:cNvGrpSpPr/>
        <p:nvPr/>
      </p:nvGrpSpPr>
      <p:grpSpPr>
        <a:xfrm>
          <a:off x="0" y="0"/>
          <a:ext cx="0" cy="0"/>
          <a:chOff x="0" y="0"/>
          <a:chExt cx="0" cy="0"/>
        </a:xfrm>
      </p:grpSpPr>
      <p:sp>
        <p:nvSpPr>
          <p:cNvPr id="93" name="Shape 93"/>
          <p:cNvSpPr>
            <a:spLocks noGrp="1"/>
          </p:cNvSpPr>
          <p:nvPr>
            <p:ph type="pic" sz="half" idx="13"/>
          </p:nvPr>
        </p:nvSpPr>
        <p:spPr>
          <a:xfrm>
            <a:off x="5503333" y="2597150"/>
            <a:ext cx="5334001" cy="6286500"/>
          </a:xfrm>
          <a:prstGeom prst="rect">
            <a:avLst/>
          </a:prstGeom>
        </p:spPr>
        <p:txBody>
          <a:bodyPr lIns="91439" tIns="45719" rIns="91439" bIns="45719" anchor="t">
            <a:noAutofit/>
          </a:bodyPr>
          <a:lstStyle/>
          <a:p>
            <a:endParaRPr/>
          </a:p>
        </p:txBody>
      </p:sp>
      <p:sp>
        <p:nvSpPr>
          <p:cNvPr id="94" name="Shape 94"/>
          <p:cNvSpPr>
            <a:spLocks noGrp="1"/>
          </p:cNvSpPr>
          <p:nvPr>
            <p:ph type="title"/>
          </p:nvPr>
        </p:nvSpPr>
        <p:spPr>
          <a:prstGeom prst="rect">
            <a:avLst/>
          </a:prstGeom>
        </p:spPr>
        <p:txBody>
          <a:bodyPr/>
          <a:lstStyle/>
          <a:p>
            <a:r>
              <a:t>Texte du titre</a:t>
            </a:r>
          </a:p>
        </p:txBody>
      </p:sp>
      <p:sp>
        <p:nvSpPr>
          <p:cNvPr id="95" name="Shape 95"/>
          <p:cNvSpPr>
            <a:spLocks noGrp="1"/>
          </p:cNvSpPr>
          <p:nvPr>
            <p:ph type="body" sz="half" idx="1"/>
          </p:nvPr>
        </p:nvSpPr>
        <p:spPr>
          <a:xfrm>
            <a:off x="952500" y="2603500"/>
            <a:ext cx="5334000" cy="6286500"/>
          </a:xfrm>
          <a:prstGeom prst="rect">
            <a:avLst/>
          </a:prstGeom>
        </p:spPr>
        <p:txBody>
          <a:bodyPr/>
          <a:lstStyle>
            <a:lvl1pPr marL="342900" indent="-342900">
              <a:spcBef>
                <a:spcPts val="3200"/>
              </a:spcBef>
              <a:buClr>
                <a:srgbClr val="1DC2CA"/>
              </a:buClr>
              <a:defRPr sz="2800">
                <a:latin typeface="Avenir Book"/>
                <a:ea typeface="Avenir Book"/>
                <a:cs typeface="Avenir Book"/>
                <a:sym typeface="Avenir Book"/>
              </a:defRPr>
            </a:lvl1pPr>
            <a:lvl2pPr marL="685800" indent="-342900">
              <a:spcBef>
                <a:spcPts val="3200"/>
              </a:spcBef>
              <a:buClr>
                <a:srgbClr val="1DC2CA"/>
              </a:buClr>
              <a:defRPr sz="2800">
                <a:latin typeface="Avenir Book"/>
                <a:ea typeface="Avenir Book"/>
                <a:cs typeface="Avenir Book"/>
                <a:sym typeface="Avenir Book"/>
              </a:defRPr>
            </a:lvl2pPr>
            <a:lvl3pPr marL="1028700" indent="-342900">
              <a:spcBef>
                <a:spcPts val="3200"/>
              </a:spcBef>
              <a:buClr>
                <a:srgbClr val="1DC2CA"/>
              </a:buClr>
              <a:defRPr sz="2800">
                <a:latin typeface="Avenir Book"/>
                <a:ea typeface="Avenir Book"/>
                <a:cs typeface="Avenir Book"/>
                <a:sym typeface="Avenir Book"/>
              </a:defRPr>
            </a:lvl3pPr>
            <a:lvl4pPr marL="1371600" indent="-342900">
              <a:spcBef>
                <a:spcPts val="3200"/>
              </a:spcBef>
              <a:buClr>
                <a:srgbClr val="1DC2CA"/>
              </a:buClr>
              <a:defRPr sz="2800">
                <a:latin typeface="Avenir Book"/>
                <a:ea typeface="Avenir Book"/>
                <a:cs typeface="Avenir Book"/>
                <a:sym typeface="Avenir Book"/>
              </a:defRPr>
            </a:lvl4pPr>
            <a:lvl5pPr marL="1714500" indent="-342900">
              <a:spcBef>
                <a:spcPts val="3200"/>
              </a:spcBef>
              <a:buClr>
                <a:srgbClr val="1DC2CA"/>
              </a:buClr>
              <a:defRPr sz="2800">
                <a:latin typeface="Avenir Book"/>
                <a:ea typeface="Avenir Book"/>
                <a:cs typeface="Avenir Book"/>
                <a:sym typeface="Avenir Book"/>
              </a:defRPr>
            </a:lvl5pPr>
          </a:lstStyle>
          <a:p>
            <a:r>
              <a:t>Texte niveau 1</a:t>
            </a:r>
          </a:p>
          <a:p>
            <a:pPr lvl="1"/>
            <a:r>
              <a:t>Texte niveau 2</a:t>
            </a:r>
          </a:p>
          <a:p>
            <a:pPr lvl="2"/>
            <a:r>
              <a:t>Texte niveau 3</a:t>
            </a:r>
          </a:p>
          <a:p>
            <a:pPr lvl="3"/>
            <a:r>
              <a:t>Texte niveau 4</a:t>
            </a:r>
          </a:p>
          <a:p>
            <a:pPr lvl="4"/>
            <a:r>
              <a:t>Texte niveau 5</a:t>
            </a:r>
          </a:p>
        </p:txBody>
      </p:sp>
      <p:grpSp>
        <p:nvGrpSpPr>
          <p:cNvPr id="99" name="Group 99"/>
          <p:cNvGrpSpPr/>
          <p:nvPr/>
        </p:nvGrpSpPr>
        <p:grpSpPr>
          <a:xfrm>
            <a:off x="10698658" y="-19050"/>
            <a:ext cx="2340229" cy="9791700"/>
            <a:chOff x="0" y="0"/>
            <a:chExt cx="2340228" cy="9791699"/>
          </a:xfrm>
        </p:grpSpPr>
        <p:sp>
          <p:nvSpPr>
            <p:cNvPr id="96" name="Shape 96"/>
            <p:cNvSpPr/>
            <p:nvPr/>
          </p:nvSpPr>
          <p:spPr>
            <a:xfrm>
              <a:off x="0" y="2435190"/>
              <a:ext cx="2340229" cy="735651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21600" y="21600"/>
                  </a:lnTo>
                  <a:lnTo>
                    <a:pt x="21600" y="0"/>
                  </a:lnTo>
                  <a:close/>
                </a:path>
              </a:pathLst>
            </a:custGeom>
            <a:solidFill>
              <a:srgbClr val="62E0C8">
                <a:alpha val="30371"/>
              </a:srgbClr>
            </a:solidFill>
            <a:ln w="12700" cap="flat">
              <a:noFill/>
              <a:miter lim="400000"/>
            </a:ln>
            <a:effectLst/>
          </p:spPr>
          <p:txBody>
            <a:bodyPr wrap="square" lIns="0" tIns="0" rIns="0" bIns="0" numCol="1" anchor="ctr">
              <a:noAutofit/>
            </a:bodyPr>
            <a:lstStyle/>
            <a:p>
              <a:pPr defTabSz="457200">
                <a:spcBef>
                  <a:spcPts val="1000"/>
                </a:spcBef>
                <a:defRPr sz="1600" spc="0">
                  <a:solidFill>
                    <a:srgbClr val="FFFFFF"/>
                  </a:solidFill>
                  <a:latin typeface="Avenir Light"/>
                  <a:ea typeface="Avenir Light"/>
                  <a:cs typeface="Avenir Light"/>
                  <a:sym typeface="Avenir Light"/>
                </a:defRPr>
              </a:pPr>
              <a:endParaRPr/>
            </a:p>
          </p:txBody>
        </p:sp>
        <p:sp>
          <p:nvSpPr>
            <p:cNvPr id="97" name="Shape 97"/>
            <p:cNvSpPr/>
            <p:nvPr/>
          </p:nvSpPr>
          <p:spPr>
            <a:xfrm>
              <a:off x="1804653" y="0"/>
              <a:ext cx="535576" cy="772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21600" y="0"/>
                  </a:lnTo>
                  <a:lnTo>
                    <a:pt x="0" y="0"/>
                  </a:lnTo>
                  <a:close/>
                </a:path>
              </a:pathLst>
            </a:custGeom>
            <a:solidFill>
              <a:srgbClr val="1DC2CA"/>
            </a:solidFill>
            <a:ln w="12700" cap="flat">
              <a:noFill/>
              <a:miter lim="400000"/>
            </a:ln>
            <a:effectLst/>
          </p:spPr>
          <p:txBody>
            <a:bodyPr wrap="square" lIns="0" tIns="0" rIns="0" bIns="0" numCol="1" anchor="ctr">
              <a:noAutofit/>
            </a:bodyPr>
            <a:lstStyle/>
            <a:p>
              <a:pPr algn="l" defTabSz="457200">
                <a:spcBef>
                  <a:spcPts val="1000"/>
                </a:spcBef>
                <a:defRPr sz="1200" spc="0">
                  <a:solidFill>
                    <a:srgbClr val="FFFFFF"/>
                  </a:solidFill>
                  <a:latin typeface="Avenir Light"/>
                  <a:ea typeface="Avenir Light"/>
                  <a:cs typeface="Avenir Light"/>
                  <a:sym typeface="Avenir Light"/>
                </a:defRPr>
              </a:pPr>
              <a:endParaRPr/>
            </a:p>
          </p:txBody>
        </p:sp>
        <p:sp>
          <p:nvSpPr>
            <p:cNvPr id="98" name="Shape 98"/>
            <p:cNvSpPr/>
            <p:nvPr/>
          </p:nvSpPr>
          <p:spPr>
            <a:xfrm>
              <a:off x="1605268" y="0"/>
              <a:ext cx="734961" cy="20815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21600" y="9624"/>
                  </a:lnTo>
                  <a:lnTo>
                    <a:pt x="2812" y="0"/>
                  </a:lnTo>
                  <a:lnTo>
                    <a:pt x="0" y="0"/>
                  </a:lnTo>
                  <a:close/>
                </a:path>
              </a:pathLst>
            </a:custGeom>
            <a:solidFill>
              <a:srgbClr val="1070A5"/>
            </a:solidFill>
            <a:ln w="12700" cap="flat">
              <a:noFill/>
              <a:miter lim="400000"/>
            </a:ln>
            <a:effectLst/>
          </p:spPr>
          <p:txBody>
            <a:bodyPr wrap="square" lIns="0" tIns="0" rIns="0" bIns="0" numCol="1" anchor="ctr">
              <a:noAutofit/>
            </a:bodyPr>
            <a:lstStyle/>
            <a:p>
              <a:pPr algn="l" defTabSz="457200">
                <a:spcBef>
                  <a:spcPts val="1000"/>
                </a:spcBef>
                <a:defRPr sz="1200" spc="0">
                  <a:solidFill>
                    <a:srgbClr val="FFFFFF"/>
                  </a:solidFill>
                  <a:latin typeface="Avenir Light"/>
                  <a:ea typeface="Avenir Light"/>
                  <a:cs typeface="Avenir Light"/>
                  <a:sym typeface="Avenir Light"/>
                </a:defRPr>
              </a:pPr>
              <a:endParaRPr/>
            </a:p>
          </p:txBody>
        </p:sp>
      </p:grpSp>
      <p:pic>
        <p:nvPicPr>
          <p:cNvPr id="100" name="Logo XENOS.png"/>
          <p:cNvPicPr>
            <a:picLocks noChangeAspect="1"/>
          </p:cNvPicPr>
          <p:nvPr/>
        </p:nvPicPr>
        <p:blipFill>
          <a:blip r:embed="rId2"/>
          <a:srcRect/>
          <a:stretch>
            <a:fillRect/>
          </a:stretch>
        </p:blipFill>
        <p:spPr>
          <a:xfrm>
            <a:off x="474133" y="9017861"/>
            <a:ext cx="995980" cy="294267"/>
          </a:xfrm>
          <a:prstGeom prst="rect">
            <a:avLst/>
          </a:prstGeom>
          <a:ln w="12700">
            <a:miter lim="400000"/>
          </a:ln>
        </p:spPr>
      </p:pic>
      <p:sp>
        <p:nvSpPr>
          <p:cNvPr id="101" name="Shape 101"/>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Puces">
    <p:spTree>
      <p:nvGrpSpPr>
        <p:cNvPr id="1" name=""/>
        <p:cNvGrpSpPr/>
        <p:nvPr/>
      </p:nvGrpSpPr>
      <p:grpSpPr>
        <a:xfrm>
          <a:off x="0" y="0"/>
          <a:ext cx="0" cy="0"/>
          <a:chOff x="0" y="0"/>
          <a:chExt cx="0" cy="0"/>
        </a:xfrm>
      </p:grpSpPr>
      <p:sp>
        <p:nvSpPr>
          <p:cNvPr id="108" name="Shape 108"/>
          <p:cNvSpPr>
            <a:spLocks noGrp="1"/>
          </p:cNvSpPr>
          <p:nvPr>
            <p:ph type="body" idx="1"/>
          </p:nvPr>
        </p:nvSpPr>
        <p:spPr>
          <a:xfrm>
            <a:off x="952500" y="1270000"/>
            <a:ext cx="11099800" cy="7213600"/>
          </a:xfrm>
          <a:prstGeom prst="rect">
            <a:avLst/>
          </a:prstGeom>
        </p:spPr>
        <p:txBody>
          <a:bodyPr/>
          <a:lstStyle>
            <a:lvl1pPr>
              <a:buClr>
                <a:srgbClr val="1DC2CA"/>
              </a:buClr>
              <a:defRPr>
                <a:latin typeface="Avenir Book"/>
                <a:ea typeface="Avenir Book"/>
                <a:cs typeface="Avenir Book"/>
                <a:sym typeface="Avenir Book"/>
              </a:defRPr>
            </a:lvl1pPr>
            <a:lvl2pPr>
              <a:buClr>
                <a:srgbClr val="1DC2CA"/>
              </a:buClr>
              <a:defRPr>
                <a:latin typeface="Avenir Book"/>
                <a:ea typeface="Avenir Book"/>
                <a:cs typeface="Avenir Book"/>
                <a:sym typeface="Avenir Book"/>
              </a:defRPr>
            </a:lvl2pPr>
            <a:lvl3pPr>
              <a:buClr>
                <a:srgbClr val="1DC2CA"/>
              </a:buClr>
              <a:defRPr>
                <a:latin typeface="Avenir Book"/>
                <a:ea typeface="Avenir Book"/>
                <a:cs typeface="Avenir Book"/>
                <a:sym typeface="Avenir Book"/>
              </a:defRPr>
            </a:lvl3pPr>
            <a:lvl4pPr>
              <a:buClr>
                <a:srgbClr val="1DC2CA"/>
              </a:buClr>
              <a:defRPr>
                <a:latin typeface="Avenir Book"/>
                <a:ea typeface="Avenir Book"/>
                <a:cs typeface="Avenir Book"/>
                <a:sym typeface="Avenir Book"/>
              </a:defRPr>
            </a:lvl4pPr>
            <a:lvl5pPr>
              <a:buClr>
                <a:srgbClr val="1DC2CA"/>
              </a:buClr>
              <a:defRPr>
                <a:latin typeface="Avenir Book"/>
                <a:ea typeface="Avenir Book"/>
                <a:cs typeface="Avenir Book"/>
                <a:sym typeface="Avenir Book"/>
              </a:defRPr>
            </a:lvl5pPr>
          </a:lstStyle>
          <a:p>
            <a:r>
              <a:t>Texte niveau 1</a:t>
            </a:r>
          </a:p>
          <a:p>
            <a:pPr lvl="1"/>
            <a:r>
              <a:t>Texte niveau 2</a:t>
            </a:r>
          </a:p>
          <a:p>
            <a:pPr lvl="2"/>
            <a:r>
              <a:t>Texte niveau 3</a:t>
            </a:r>
          </a:p>
          <a:p>
            <a:pPr lvl="3"/>
            <a:r>
              <a:t>Texte niveau 4</a:t>
            </a:r>
          </a:p>
          <a:p>
            <a:pPr lvl="4"/>
            <a:r>
              <a:t>Texte niveau 5</a:t>
            </a:r>
          </a:p>
        </p:txBody>
      </p:sp>
      <p:grpSp>
        <p:nvGrpSpPr>
          <p:cNvPr id="112" name="Group 112"/>
          <p:cNvGrpSpPr/>
          <p:nvPr/>
        </p:nvGrpSpPr>
        <p:grpSpPr>
          <a:xfrm>
            <a:off x="10698658" y="-19050"/>
            <a:ext cx="2340229" cy="9791700"/>
            <a:chOff x="0" y="0"/>
            <a:chExt cx="2340228" cy="9791699"/>
          </a:xfrm>
        </p:grpSpPr>
        <p:sp>
          <p:nvSpPr>
            <p:cNvPr id="109" name="Shape 109"/>
            <p:cNvSpPr/>
            <p:nvPr/>
          </p:nvSpPr>
          <p:spPr>
            <a:xfrm>
              <a:off x="0" y="2435190"/>
              <a:ext cx="2340229" cy="735651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21600" y="21600"/>
                  </a:lnTo>
                  <a:lnTo>
                    <a:pt x="21600" y="0"/>
                  </a:lnTo>
                  <a:close/>
                </a:path>
              </a:pathLst>
            </a:custGeom>
            <a:solidFill>
              <a:srgbClr val="62E0C8">
                <a:alpha val="30371"/>
              </a:srgbClr>
            </a:solidFill>
            <a:ln w="12700" cap="flat">
              <a:noFill/>
              <a:miter lim="400000"/>
            </a:ln>
            <a:effectLst/>
          </p:spPr>
          <p:txBody>
            <a:bodyPr wrap="square" lIns="0" tIns="0" rIns="0" bIns="0" numCol="1" anchor="ctr">
              <a:noAutofit/>
            </a:bodyPr>
            <a:lstStyle/>
            <a:p>
              <a:pPr defTabSz="457200">
                <a:spcBef>
                  <a:spcPts val="1000"/>
                </a:spcBef>
                <a:defRPr sz="1600" spc="0">
                  <a:solidFill>
                    <a:srgbClr val="FFFFFF"/>
                  </a:solidFill>
                  <a:latin typeface="Avenir Light"/>
                  <a:ea typeface="Avenir Light"/>
                  <a:cs typeface="Avenir Light"/>
                  <a:sym typeface="Avenir Light"/>
                </a:defRPr>
              </a:pPr>
              <a:endParaRPr/>
            </a:p>
          </p:txBody>
        </p:sp>
        <p:sp>
          <p:nvSpPr>
            <p:cNvPr id="110" name="Shape 110"/>
            <p:cNvSpPr/>
            <p:nvPr/>
          </p:nvSpPr>
          <p:spPr>
            <a:xfrm>
              <a:off x="1804653" y="0"/>
              <a:ext cx="535576" cy="772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21600" y="0"/>
                  </a:lnTo>
                  <a:lnTo>
                    <a:pt x="0" y="0"/>
                  </a:lnTo>
                  <a:close/>
                </a:path>
              </a:pathLst>
            </a:custGeom>
            <a:solidFill>
              <a:srgbClr val="1DC2CA"/>
            </a:solidFill>
            <a:ln w="12700" cap="flat">
              <a:noFill/>
              <a:miter lim="400000"/>
            </a:ln>
            <a:effectLst/>
          </p:spPr>
          <p:txBody>
            <a:bodyPr wrap="square" lIns="0" tIns="0" rIns="0" bIns="0" numCol="1" anchor="ctr">
              <a:noAutofit/>
            </a:bodyPr>
            <a:lstStyle/>
            <a:p>
              <a:pPr algn="l" defTabSz="457200">
                <a:spcBef>
                  <a:spcPts val="1000"/>
                </a:spcBef>
                <a:defRPr sz="1200" spc="0">
                  <a:solidFill>
                    <a:srgbClr val="FFFFFF"/>
                  </a:solidFill>
                  <a:latin typeface="Avenir Light"/>
                  <a:ea typeface="Avenir Light"/>
                  <a:cs typeface="Avenir Light"/>
                  <a:sym typeface="Avenir Light"/>
                </a:defRPr>
              </a:pPr>
              <a:endParaRPr/>
            </a:p>
          </p:txBody>
        </p:sp>
        <p:sp>
          <p:nvSpPr>
            <p:cNvPr id="111" name="Shape 111"/>
            <p:cNvSpPr/>
            <p:nvPr/>
          </p:nvSpPr>
          <p:spPr>
            <a:xfrm>
              <a:off x="1605268" y="0"/>
              <a:ext cx="734961" cy="20815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21600" y="9624"/>
                  </a:lnTo>
                  <a:lnTo>
                    <a:pt x="2812" y="0"/>
                  </a:lnTo>
                  <a:lnTo>
                    <a:pt x="0" y="0"/>
                  </a:lnTo>
                  <a:close/>
                </a:path>
              </a:pathLst>
            </a:custGeom>
            <a:solidFill>
              <a:srgbClr val="1070A5"/>
            </a:solidFill>
            <a:ln w="12700" cap="flat">
              <a:noFill/>
              <a:miter lim="400000"/>
            </a:ln>
            <a:effectLst/>
          </p:spPr>
          <p:txBody>
            <a:bodyPr wrap="square" lIns="0" tIns="0" rIns="0" bIns="0" numCol="1" anchor="ctr">
              <a:noAutofit/>
            </a:bodyPr>
            <a:lstStyle/>
            <a:p>
              <a:pPr algn="l" defTabSz="457200">
                <a:spcBef>
                  <a:spcPts val="1000"/>
                </a:spcBef>
                <a:defRPr sz="1200" spc="0">
                  <a:solidFill>
                    <a:srgbClr val="FFFFFF"/>
                  </a:solidFill>
                  <a:latin typeface="Avenir Light"/>
                  <a:ea typeface="Avenir Light"/>
                  <a:cs typeface="Avenir Light"/>
                  <a:sym typeface="Avenir Light"/>
                </a:defRPr>
              </a:pPr>
              <a:endParaRPr/>
            </a:p>
          </p:txBody>
        </p:sp>
      </p:grpSp>
      <p:pic>
        <p:nvPicPr>
          <p:cNvPr id="113" name="Logo XENOS.png"/>
          <p:cNvPicPr>
            <a:picLocks noChangeAspect="1"/>
          </p:cNvPicPr>
          <p:nvPr/>
        </p:nvPicPr>
        <p:blipFill>
          <a:blip r:embed="rId2"/>
          <a:srcRect/>
          <a:stretch>
            <a:fillRect/>
          </a:stretch>
        </p:blipFill>
        <p:spPr>
          <a:xfrm>
            <a:off x="474133" y="9017861"/>
            <a:ext cx="995980" cy="294267"/>
          </a:xfrm>
          <a:prstGeom prst="rect">
            <a:avLst/>
          </a:prstGeom>
          <a:ln w="12700">
            <a:miter lim="400000"/>
          </a:ln>
        </p:spPr>
      </p:pic>
      <p:sp>
        <p:nvSpPr>
          <p:cNvPr id="114" name="Shape 114"/>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 photos">
    <p:spTree>
      <p:nvGrpSpPr>
        <p:cNvPr id="1" name=""/>
        <p:cNvGrpSpPr/>
        <p:nvPr/>
      </p:nvGrpSpPr>
      <p:grpSpPr>
        <a:xfrm>
          <a:off x="0" y="0"/>
          <a:ext cx="0" cy="0"/>
          <a:chOff x="0" y="0"/>
          <a:chExt cx="0" cy="0"/>
        </a:xfrm>
      </p:grpSpPr>
      <p:sp>
        <p:nvSpPr>
          <p:cNvPr id="121" name="Shape 121"/>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122" name="Shape 122"/>
          <p:cNvSpPr>
            <a:spLocks noGrp="1"/>
          </p:cNvSpPr>
          <p:nvPr>
            <p:ph type="pic" sz="quarter" idx="14"/>
          </p:nvPr>
        </p:nvSpPr>
        <p:spPr>
          <a:xfrm>
            <a:off x="6724518" y="889000"/>
            <a:ext cx="5334001" cy="3771900"/>
          </a:xfrm>
          <a:prstGeom prst="rect">
            <a:avLst/>
          </a:prstGeom>
        </p:spPr>
        <p:txBody>
          <a:bodyPr lIns="91439" tIns="45719" rIns="91439" bIns="45719" anchor="t">
            <a:noAutofit/>
          </a:bodyPr>
          <a:lstStyle/>
          <a:p>
            <a:endParaRPr/>
          </a:p>
        </p:txBody>
      </p:sp>
      <p:sp>
        <p:nvSpPr>
          <p:cNvPr id="123" name="Shape 123"/>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124" name="Shape 124"/>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Citation">
    <p:spTree>
      <p:nvGrpSpPr>
        <p:cNvPr id="1" name=""/>
        <p:cNvGrpSpPr/>
        <p:nvPr/>
      </p:nvGrpSpPr>
      <p:grpSpPr>
        <a:xfrm>
          <a:off x="0" y="0"/>
          <a:ext cx="0" cy="0"/>
          <a:chOff x="0" y="0"/>
          <a:chExt cx="0" cy="0"/>
        </a:xfrm>
      </p:grpSpPr>
      <p:sp>
        <p:nvSpPr>
          <p:cNvPr id="131" name="Shape 131"/>
          <p:cNvSpPr>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-Gilles Allain</a:t>
            </a:r>
          </a:p>
        </p:txBody>
      </p:sp>
      <p:sp>
        <p:nvSpPr>
          <p:cNvPr id="132" name="Shape 132"/>
          <p:cNvSpPr>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 Saisissez une citation ici. » </a:t>
            </a:r>
          </a:p>
        </p:txBody>
      </p:sp>
      <p:grpSp>
        <p:nvGrpSpPr>
          <p:cNvPr id="136" name="Group 136"/>
          <p:cNvGrpSpPr/>
          <p:nvPr/>
        </p:nvGrpSpPr>
        <p:grpSpPr>
          <a:xfrm>
            <a:off x="10698658" y="-19050"/>
            <a:ext cx="2340229" cy="9791700"/>
            <a:chOff x="0" y="0"/>
            <a:chExt cx="2340228" cy="9791699"/>
          </a:xfrm>
        </p:grpSpPr>
        <p:sp>
          <p:nvSpPr>
            <p:cNvPr id="133" name="Shape 133"/>
            <p:cNvSpPr/>
            <p:nvPr/>
          </p:nvSpPr>
          <p:spPr>
            <a:xfrm>
              <a:off x="0" y="2435190"/>
              <a:ext cx="2340229" cy="735651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21600" y="21600"/>
                  </a:lnTo>
                  <a:lnTo>
                    <a:pt x="21600" y="0"/>
                  </a:lnTo>
                  <a:close/>
                </a:path>
              </a:pathLst>
            </a:custGeom>
            <a:solidFill>
              <a:srgbClr val="62E0C8">
                <a:alpha val="30371"/>
              </a:srgbClr>
            </a:solidFill>
            <a:ln w="12700" cap="flat">
              <a:noFill/>
              <a:miter lim="400000"/>
            </a:ln>
            <a:effectLst/>
          </p:spPr>
          <p:txBody>
            <a:bodyPr wrap="square" lIns="0" tIns="0" rIns="0" bIns="0" numCol="1" anchor="ctr">
              <a:noAutofit/>
            </a:bodyPr>
            <a:lstStyle/>
            <a:p>
              <a:pPr defTabSz="457200">
                <a:spcBef>
                  <a:spcPts val="1000"/>
                </a:spcBef>
                <a:defRPr sz="1600" spc="0">
                  <a:solidFill>
                    <a:srgbClr val="FFFFFF"/>
                  </a:solidFill>
                  <a:latin typeface="Avenir Light"/>
                  <a:ea typeface="Avenir Light"/>
                  <a:cs typeface="Avenir Light"/>
                  <a:sym typeface="Avenir Light"/>
                </a:defRPr>
              </a:pPr>
              <a:endParaRPr/>
            </a:p>
          </p:txBody>
        </p:sp>
        <p:sp>
          <p:nvSpPr>
            <p:cNvPr id="134" name="Shape 134"/>
            <p:cNvSpPr/>
            <p:nvPr/>
          </p:nvSpPr>
          <p:spPr>
            <a:xfrm>
              <a:off x="1804653" y="0"/>
              <a:ext cx="535576" cy="772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21600" y="0"/>
                  </a:lnTo>
                  <a:lnTo>
                    <a:pt x="0" y="0"/>
                  </a:lnTo>
                  <a:close/>
                </a:path>
              </a:pathLst>
            </a:custGeom>
            <a:solidFill>
              <a:srgbClr val="1DC2CA"/>
            </a:solidFill>
            <a:ln w="12700" cap="flat">
              <a:noFill/>
              <a:miter lim="400000"/>
            </a:ln>
            <a:effectLst/>
          </p:spPr>
          <p:txBody>
            <a:bodyPr wrap="square" lIns="0" tIns="0" rIns="0" bIns="0" numCol="1" anchor="ctr">
              <a:noAutofit/>
            </a:bodyPr>
            <a:lstStyle/>
            <a:p>
              <a:pPr algn="l" defTabSz="457200">
                <a:spcBef>
                  <a:spcPts val="1000"/>
                </a:spcBef>
                <a:defRPr sz="1200" spc="0">
                  <a:solidFill>
                    <a:srgbClr val="FFFFFF"/>
                  </a:solidFill>
                  <a:latin typeface="Avenir Light"/>
                  <a:ea typeface="Avenir Light"/>
                  <a:cs typeface="Avenir Light"/>
                  <a:sym typeface="Avenir Light"/>
                </a:defRPr>
              </a:pPr>
              <a:endParaRPr/>
            </a:p>
          </p:txBody>
        </p:sp>
        <p:sp>
          <p:nvSpPr>
            <p:cNvPr id="135" name="Shape 135"/>
            <p:cNvSpPr/>
            <p:nvPr/>
          </p:nvSpPr>
          <p:spPr>
            <a:xfrm>
              <a:off x="1605268" y="0"/>
              <a:ext cx="734961" cy="20815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21600" y="9624"/>
                  </a:lnTo>
                  <a:lnTo>
                    <a:pt x="2812" y="0"/>
                  </a:lnTo>
                  <a:lnTo>
                    <a:pt x="0" y="0"/>
                  </a:lnTo>
                  <a:close/>
                </a:path>
              </a:pathLst>
            </a:custGeom>
            <a:solidFill>
              <a:srgbClr val="1070A5"/>
            </a:solidFill>
            <a:ln w="12700" cap="flat">
              <a:noFill/>
              <a:miter lim="400000"/>
            </a:ln>
            <a:effectLst/>
          </p:spPr>
          <p:txBody>
            <a:bodyPr wrap="square" lIns="0" tIns="0" rIns="0" bIns="0" numCol="1" anchor="ctr">
              <a:noAutofit/>
            </a:bodyPr>
            <a:lstStyle/>
            <a:p>
              <a:pPr algn="l" defTabSz="457200">
                <a:spcBef>
                  <a:spcPts val="1000"/>
                </a:spcBef>
                <a:defRPr sz="1200" spc="0">
                  <a:solidFill>
                    <a:srgbClr val="FFFFFF"/>
                  </a:solidFill>
                  <a:latin typeface="Avenir Light"/>
                  <a:ea typeface="Avenir Light"/>
                  <a:cs typeface="Avenir Light"/>
                  <a:sym typeface="Avenir Light"/>
                </a:defRPr>
              </a:pPr>
              <a:endParaRPr/>
            </a:p>
          </p:txBody>
        </p:sp>
      </p:grpSp>
      <p:pic>
        <p:nvPicPr>
          <p:cNvPr id="137" name="Logo XENOS.png"/>
          <p:cNvPicPr>
            <a:picLocks noChangeAspect="1"/>
          </p:cNvPicPr>
          <p:nvPr/>
        </p:nvPicPr>
        <p:blipFill>
          <a:blip r:embed="rId2"/>
          <a:srcRect/>
          <a:stretch>
            <a:fillRect/>
          </a:stretch>
        </p:blipFill>
        <p:spPr>
          <a:xfrm>
            <a:off x="474133" y="9017861"/>
            <a:ext cx="995980" cy="294267"/>
          </a:xfrm>
          <a:prstGeom prst="rect">
            <a:avLst/>
          </a:prstGeom>
          <a:ln w="12700">
            <a:miter lim="400000"/>
          </a:ln>
        </p:spPr>
      </p:pic>
      <p:sp>
        <p:nvSpPr>
          <p:cNvPr id="138" name="Shape 138"/>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45" name="Shape 145"/>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46" name="Shape 146"/>
          <p:cNvSpPr>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952500" y="444500"/>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Texte du titre</a:t>
            </a:r>
          </a:p>
        </p:txBody>
      </p:sp>
      <p:grpSp>
        <p:nvGrpSpPr>
          <p:cNvPr id="6" name="Group 6"/>
          <p:cNvGrpSpPr/>
          <p:nvPr/>
        </p:nvGrpSpPr>
        <p:grpSpPr>
          <a:xfrm>
            <a:off x="10698658" y="-19050"/>
            <a:ext cx="2340229" cy="9791700"/>
            <a:chOff x="0" y="0"/>
            <a:chExt cx="2340228" cy="9791699"/>
          </a:xfrm>
        </p:grpSpPr>
        <p:sp>
          <p:nvSpPr>
            <p:cNvPr id="3" name="Shape 3"/>
            <p:cNvSpPr/>
            <p:nvPr/>
          </p:nvSpPr>
          <p:spPr>
            <a:xfrm>
              <a:off x="0" y="2435190"/>
              <a:ext cx="2340229" cy="735651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21600"/>
                  </a:lnTo>
                  <a:lnTo>
                    <a:pt x="21600" y="21600"/>
                  </a:lnTo>
                  <a:lnTo>
                    <a:pt x="21600" y="0"/>
                  </a:lnTo>
                  <a:close/>
                </a:path>
              </a:pathLst>
            </a:custGeom>
            <a:solidFill>
              <a:srgbClr val="62E0C8">
                <a:alpha val="30371"/>
              </a:srgbClr>
            </a:solidFill>
            <a:ln w="12700" cap="flat">
              <a:noFill/>
              <a:miter lim="400000"/>
            </a:ln>
            <a:effectLst/>
          </p:spPr>
          <p:txBody>
            <a:bodyPr wrap="square" lIns="0" tIns="0" rIns="0" bIns="0" numCol="1" anchor="ctr">
              <a:noAutofit/>
            </a:bodyPr>
            <a:lstStyle/>
            <a:p>
              <a:pPr defTabSz="457200">
                <a:spcBef>
                  <a:spcPts val="1000"/>
                </a:spcBef>
                <a:defRPr sz="1600" spc="0">
                  <a:solidFill>
                    <a:srgbClr val="FFFFFF"/>
                  </a:solidFill>
                  <a:latin typeface="Avenir Light"/>
                  <a:ea typeface="Avenir Light"/>
                  <a:cs typeface="Avenir Light"/>
                  <a:sym typeface="Avenir Light"/>
                </a:defRPr>
              </a:pPr>
              <a:endParaRPr/>
            </a:p>
          </p:txBody>
        </p:sp>
        <p:sp>
          <p:nvSpPr>
            <p:cNvPr id="4" name="Shape 4"/>
            <p:cNvSpPr/>
            <p:nvPr/>
          </p:nvSpPr>
          <p:spPr>
            <a:xfrm>
              <a:off x="1804653" y="0"/>
              <a:ext cx="535576" cy="772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21600" y="0"/>
                  </a:lnTo>
                  <a:lnTo>
                    <a:pt x="0" y="0"/>
                  </a:lnTo>
                  <a:close/>
                </a:path>
              </a:pathLst>
            </a:custGeom>
            <a:solidFill>
              <a:srgbClr val="1DC2CA"/>
            </a:solidFill>
            <a:ln w="12700" cap="flat">
              <a:noFill/>
              <a:miter lim="400000"/>
            </a:ln>
            <a:effectLst/>
          </p:spPr>
          <p:txBody>
            <a:bodyPr wrap="square" lIns="0" tIns="0" rIns="0" bIns="0" numCol="1" anchor="ctr">
              <a:noAutofit/>
            </a:bodyPr>
            <a:lstStyle/>
            <a:p>
              <a:pPr algn="l" defTabSz="457200">
                <a:spcBef>
                  <a:spcPts val="1000"/>
                </a:spcBef>
                <a:defRPr sz="1200" spc="0">
                  <a:solidFill>
                    <a:srgbClr val="FFFFFF"/>
                  </a:solidFill>
                  <a:latin typeface="Avenir Light"/>
                  <a:ea typeface="Avenir Light"/>
                  <a:cs typeface="Avenir Light"/>
                  <a:sym typeface="Avenir Light"/>
                </a:defRPr>
              </a:pPr>
              <a:endParaRPr/>
            </a:p>
          </p:txBody>
        </p:sp>
        <p:sp>
          <p:nvSpPr>
            <p:cNvPr id="5" name="Shape 5"/>
            <p:cNvSpPr/>
            <p:nvPr/>
          </p:nvSpPr>
          <p:spPr>
            <a:xfrm>
              <a:off x="1605268" y="0"/>
              <a:ext cx="734961" cy="20815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21600" y="9624"/>
                  </a:lnTo>
                  <a:lnTo>
                    <a:pt x="2812" y="0"/>
                  </a:lnTo>
                  <a:lnTo>
                    <a:pt x="0" y="0"/>
                  </a:lnTo>
                  <a:close/>
                </a:path>
              </a:pathLst>
            </a:custGeom>
            <a:solidFill>
              <a:srgbClr val="1070A5"/>
            </a:solidFill>
            <a:ln w="12700" cap="flat">
              <a:noFill/>
              <a:miter lim="400000"/>
            </a:ln>
            <a:effectLst/>
          </p:spPr>
          <p:txBody>
            <a:bodyPr wrap="square" lIns="0" tIns="0" rIns="0" bIns="0" numCol="1" anchor="ctr">
              <a:noAutofit/>
            </a:bodyPr>
            <a:lstStyle/>
            <a:p>
              <a:pPr algn="l" defTabSz="457200">
                <a:spcBef>
                  <a:spcPts val="1000"/>
                </a:spcBef>
                <a:defRPr sz="1200" spc="0">
                  <a:solidFill>
                    <a:srgbClr val="FFFFFF"/>
                  </a:solidFill>
                  <a:latin typeface="Avenir Light"/>
                  <a:ea typeface="Avenir Light"/>
                  <a:cs typeface="Avenir Light"/>
                  <a:sym typeface="Avenir Light"/>
                </a:defRPr>
              </a:pPr>
              <a:endParaRPr/>
            </a:p>
          </p:txBody>
        </p:sp>
      </p:grpSp>
      <p:pic>
        <p:nvPicPr>
          <p:cNvPr id="7" name="Logo XENOS.png"/>
          <p:cNvPicPr>
            <a:picLocks noChangeAspect="1"/>
          </p:cNvPicPr>
          <p:nvPr/>
        </p:nvPicPr>
        <p:blipFill>
          <a:blip r:embed="rId12"/>
          <a:srcRect/>
          <a:stretch>
            <a:fillRect/>
          </a:stretch>
        </p:blipFill>
        <p:spPr>
          <a:xfrm>
            <a:off x="474133" y="9017861"/>
            <a:ext cx="995980" cy="294267"/>
          </a:xfrm>
          <a:prstGeom prst="rect">
            <a:avLst/>
          </a:prstGeom>
          <a:ln w="12700">
            <a:miter lim="400000"/>
          </a:ln>
        </p:spPr>
      </p:pic>
      <p:sp>
        <p:nvSpPr>
          <p:cNvPr id="8" name="Shape 8"/>
          <p:cNvSpPr>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Texte niveau 1</a:t>
            </a:r>
          </a:p>
          <a:p>
            <a:pPr lvl="1"/>
            <a:r>
              <a:t>Texte niveau 2</a:t>
            </a:r>
          </a:p>
          <a:p>
            <a:pPr lvl="2"/>
            <a:r>
              <a:t>Texte niveau 3</a:t>
            </a:r>
          </a:p>
          <a:p>
            <a:pPr lvl="3"/>
            <a:r>
              <a:t>Texte niveau 4</a:t>
            </a:r>
          </a:p>
          <a:p>
            <a:pPr lvl="4"/>
            <a:r>
              <a:t>Texte niveau 5</a:t>
            </a:r>
          </a:p>
        </p:txBody>
      </p:sp>
      <p:sp>
        <p:nvSpPr>
          <p:cNvPr id="9" name="Shape 9"/>
          <p:cNvSpPr>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Lst>
  <p:transition spd="med"/>
  <p:txStyles>
    <p:titleStyle>
      <a:lvl1pPr marL="0" marR="0" indent="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Avenir Book"/>
          <a:ea typeface="Avenir Book"/>
          <a:cs typeface="Avenir Book"/>
          <a:sym typeface="Avenir Book"/>
        </a:defRPr>
      </a:lvl1pPr>
      <a:lvl2pPr marL="0" marR="0" indent="22860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Avenir Book"/>
          <a:ea typeface="Avenir Book"/>
          <a:cs typeface="Avenir Book"/>
          <a:sym typeface="Avenir Book"/>
        </a:defRPr>
      </a:lvl2pPr>
      <a:lvl3pPr marL="0" marR="0" indent="45720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Avenir Book"/>
          <a:ea typeface="Avenir Book"/>
          <a:cs typeface="Avenir Book"/>
          <a:sym typeface="Avenir Book"/>
        </a:defRPr>
      </a:lvl3pPr>
      <a:lvl4pPr marL="0" marR="0" indent="68580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Avenir Book"/>
          <a:ea typeface="Avenir Book"/>
          <a:cs typeface="Avenir Book"/>
          <a:sym typeface="Avenir Book"/>
        </a:defRPr>
      </a:lvl4pPr>
      <a:lvl5pPr marL="0" marR="0" indent="91440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Avenir Book"/>
          <a:ea typeface="Avenir Book"/>
          <a:cs typeface="Avenir Book"/>
          <a:sym typeface="Avenir Book"/>
        </a:defRPr>
      </a:lvl5pPr>
      <a:lvl6pPr marL="0" marR="0" indent="114300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Avenir Book"/>
          <a:ea typeface="Avenir Book"/>
          <a:cs typeface="Avenir Book"/>
          <a:sym typeface="Avenir Book"/>
        </a:defRPr>
      </a:lvl6pPr>
      <a:lvl7pPr marL="0" marR="0" indent="137160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Avenir Book"/>
          <a:ea typeface="Avenir Book"/>
          <a:cs typeface="Avenir Book"/>
          <a:sym typeface="Avenir Book"/>
        </a:defRPr>
      </a:lvl7pPr>
      <a:lvl8pPr marL="0" marR="0" indent="160020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Avenir Book"/>
          <a:ea typeface="Avenir Book"/>
          <a:cs typeface="Avenir Book"/>
          <a:sym typeface="Avenir Book"/>
        </a:defRPr>
      </a:lvl8pPr>
      <a:lvl9pPr marL="0" marR="0" indent="1828800" algn="ctr" defTabSz="58420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Avenir Book"/>
          <a:ea typeface="Avenir Book"/>
          <a:cs typeface="Avenir Book"/>
          <a:sym typeface="Avenir Book"/>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mailto:contact@xenos.co" TargetMode="External"/><Relationship Id="rId2" Type="http://schemas.openxmlformats.org/officeDocument/2006/relationships/image" Target="../media/image6.jpeg"/><Relationship Id="rId1" Type="http://schemas.openxmlformats.org/officeDocument/2006/relationships/slideLayout" Target="../slideLayouts/slideLayout10.xml"/><Relationship Id="rId4" Type="http://schemas.openxmlformats.org/officeDocument/2006/relationships/hyperlink" Target="http://xenos.co/"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 name="foule vue d'en haut fotolia_94719793.jpg"/>
          <p:cNvPicPr>
            <a:picLocks noGrp="1" noChangeAspect="1"/>
          </p:cNvPicPr>
          <p:nvPr>
            <p:ph type="pic" idx="13"/>
          </p:nvPr>
        </p:nvPicPr>
        <p:blipFill>
          <a:blip r:embed="rId3"/>
          <a:srcRect l="13498" r="13496"/>
          <a:stretch>
            <a:fillRect/>
          </a:stretch>
        </p:blipFill>
        <p:spPr>
          <a:xfrm>
            <a:off x="7069137" y="-5876"/>
            <a:ext cx="5961063" cy="4605209"/>
          </a:xfrm>
          <a:custGeom>
            <a:avLst/>
            <a:gdLst/>
            <a:ahLst/>
            <a:cxnLst>
              <a:cxn ang="0">
                <a:pos x="wd2" y="hd2"/>
              </a:cxn>
              <a:cxn ang="5400000">
                <a:pos x="wd2" y="hd2"/>
              </a:cxn>
              <a:cxn ang="10800000">
                <a:pos x="wd2" y="hd2"/>
              </a:cxn>
              <a:cxn ang="16200000">
                <a:pos x="wd2" y="hd2"/>
              </a:cxn>
            </a:cxnLst>
            <a:rect l="0" t="0" r="r" b="b"/>
            <a:pathLst>
              <a:path w="21600" h="21600" extrusionOk="0">
                <a:moveTo>
                  <a:pt x="5337" y="0"/>
                </a:moveTo>
                <a:lnTo>
                  <a:pt x="0" y="21600"/>
                </a:lnTo>
                <a:lnTo>
                  <a:pt x="21600" y="21600"/>
                </a:lnTo>
                <a:lnTo>
                  <a:pt x="21600" y="0"/>
                </a:lnTo>
                <a:lnTo>
                  <a:pt x="5337" y="0"/>
                </a:lnTo>
                <a:close/>
              </a:path>
            </a:pathLst>
          </a:custGeom>
        </p:spPr>
      </p:pic>
      <p:sp>
        <p:nvSpPr>
          <p:cNvPr id="163" name="Shape 163"/>
          <p:cNvSpPr/>
          <p:nvPr/>
        </p:nvSpPr>
        <p:spPr>
          <a:xfrm>
            <a:off x="590443" y="4599333"/>
            <a:ext cx="8262009" cy="40672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algn="l" defTabSz="457200">
              <a:spcBef>
                <a:spcPts val="1500"/>
              </a:spcBef>
              <a:defRPr sz="3300" spc="0">
                <a:solidFill>
                  <a:srgbClr val="6F7580"/>
                </a:solidFill>
                <a:latin typeface="Avenir Light"/>
                <a:ea typeface="Avenir Light"/>
                <a:cs typeface="Avenir Light"/>
                <a:sym typeface="Avenir Light"/>
              </a:defRPr>
            </a:pPr>
            <a:r>
              <a:rPr lang="fr-FR" dirty="0"/>
              <a:t>Accompagnement orientations stratégiques</a:t>
            </a:r>
            <a:endParaRPr dirty="0"/>
          </a:p>
          <a:p>
            <a:pPr algn="l" defTabSz="457200">
              <a:spcBef>
                <a:spcPts val="1500"/>
              </a:spcBef>
              <a:defRPr sz="2100" spc="0">
                <a:solidFill>
                  <a:srgbClr val="6F7580"/>
                </a:solidFill>
                <a:latin typeface="Avenir Light"/>
                <a:ea typeface="Avenir Light"/>
                <a:cs typeface="Avenir Light"/>
                <a:sym typeface="Avenir Light"/>
              </a:defRPr>
            </a:pPr>
            <a:endParaRPr sz="1600" dirty="0"/>
          </a:p>
          <a:p>
            <a:pPr algn="l" defTabSz="457200">
              <a:spcBef>
                <a:spcPts val="1500"/>
              </a:spcBef>
              <a:defRPr sz="2100" spc="0">
                <a:solidFill>
                  <a:srgbClr val="6F7580"/>
                </a:solidFill>
                <a:latin typeface="Avenir Light"/>
                <a:ea typeface="Avenir Light"/>
                <a:cs typeface="Avenir Light"/>
                <a:sym typeface="Avenir Light"/>
              </a:defRPr>
            </a:pPr>
            <a:endParaRPr sz="1600" dirty="0"/>
          </a:p>
          <a:p>
            <a:pPr algn="l" defTabSz="457200">
              <a:spcBef>
                <a:spcPts val="1500"/>
              </a:spcBef>
              <a:defRPr sz="3300" spc="0">
                <a:solidFill>
                  <a:srgbClr val="6F7580"/>
                </a:solidFill>
                <a:latin typeface="Avenir Light"/>
                <a:ea typeface="Avenir Light"/>
                <a:cs typeface="Avenir Light"/>
                <a:sym typeface="Avenir Light"/>
              </a:defRPr>
            </a:pPr>
            <a:r>
              <a:rPr lang="fr-FR" dirty="0" smtClean="0"/>
              <a:t>Premiers e</a:t>
            </a:r>
            <a:r>
              <a:rPr lang="fr-FR" dirty="0" smtClean="0"/>
              <a:t>njeux </a:t>
            </a:r>
            <a:r>
              <a:rPr lang="fr-FR" dirty="0"/>
              <a:t>identifiés </a:t>
            </a:r>
            <a:r>
              <a:rPr lang="fr-FR" dirty="0" smtClean="0"/>
              <a:t>par les acteurs de l’association et </a:t>
            </a:r>
            <a:r>
              <a:rPr lang="fr-FR" dirty="0"/>
              <a:t>cas pratiques</a:t>
            </a:r>
          </a:p>
          <a:p>
            <a:pPr algn="l" defTabSz="457200">
              <a:spcBef>
                <a:spcPts val="1500"/>
              </a:spcBef>
              <a:defRPr sz="2100" spc="0">
                <a:solidFill>
                  <a:srgbClr val="6F7580"/>
                </a:solidFill>
                <a:latin typeface="Avenir Light"/>
                <a:ea typeface="Avenir Light"/>
                <a:cs typeface="Avenir Light"/>
                <a:sym typeface="Avenir Light"/>
              </a:defRPr>
            </a:pPr>
            <a:endParaRPr lang="fr-FR" sz="1600" dirty="0"/>
          </a:p>
          <a:p>
            <a:pPr algn="l" defTabSz="457200">
              <a:spcBef>
                <a:spcPts val="1500"/>
              </a:spcBef>
              <a:defRPr sz="2100" spc="0">
                <a:solidFill>
                  <a:srgbClr val="6F7580"/>
                </a:solidFill>
                <a:latin typeface="Avenir Light"/>
                <a:ea typeface="Avenir Light"/>
                <a:cs typeface="Avenir Light"/>
                <a:sym typeface="Avenir Light"/>
              </a:defRPr>
            </a:pPr>
            <a:endParaRPr lang="fr-FR" sz="1600" dirty="0"/>
          </a:p>
        </p:txBody>
      </p:sp>
      <p:pic>
        <p:nvPicPr>
          <p:cNvPr id="3" name="Image 2" descr="Une image contenant clipart&#10;&#10;&#10;&#10;Description générée automatiquement">
            <a:extLst>
              <a:ext uri="{FF2B5EF4-FFF2-40B4-BE49-F238E27FC236}">
                <a16:creationId xmlns:a16="http://schemas.microsoft.com/office/drawing/2014/main" xmlns="" id="{4D41846D-D387-5040-8DFD-17F8DAF1EB1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04335" y="7112240"/>
            <a:ext cx="3696187" cy="1554386"/>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a:spcBef>
                <a:spcPts val="2000"/>
              </a:spcBef>
            </a:pPr>
            <a:r>
              <a:rPr lang="fr-FR" sz="6600" dirty="0">
                <a:latin typeface="Avenir Roman" panose="02000503020000020003" pitchFamily="2" charset="0"/>
              </a:rPr>
              <a:t>Faire vivre les valeurs d’Emmaüs Solidarité</a:t>
            </a:r>
          </a:p>
        </p:txBody>
      </p:sp>
      <p:sp>
        <p:nvSpPr>
          <p:cNvPr id="172" name="Shape 172"/>
          <p:cNvSpPr>
            <a:spLocks noGrp="1"/>
          </p:cNvSpPr>
          <p:nvPr>
            <p:ph type="body" idx="1"/>
          </p:nvPr>
        </p:nvSpPr>
        <p:spPr>
          <a:xfrm>
            <a:off x="952500" y="2981280"/>
            <a:ext cx="11212996" cy="5865007"/>
          </a:xfrm>
          <a:prstGeom prst="rect">
            <a:avLst/>
          </a:prstGeom>
        </p:spPr>
        <p:txBody>
          <a:bodyPr numCol="1" spcCol="360000">
            <a:normAutofit fontScale="85000" lnSpcReduction="20000"/>
          </a:bodyPr>
          <a:lstStyle/>
          <a:p>
            <a:pPr>
              <a:spcBef>
                <a:spcPts val="2000"/>
              </a:spcBef>
            </a:pPr>
            <a:r>
              <a:rPr lang="fr-FR" dirty="0"/>
              <a:t>EMMAÜS Solidarité dispose d’une image reconnue </a:t>
            </a:r>
            <a:r>
              <a:rPr lang="fr-FR" dirty="0" smtClean="0"/>
              <a:t>issue </a:t>
            </a:r>
            <a:r>
              <a:rPr lang="fr-FR" dirty="0"/>
              <a:t>d’une longue histoire ancrée dans des valeurs fortes qui peuvent être percutées par la dureté de l’époque ou par la commande institutionnelle.</a:t>
            </a:r>
          </a:p>
          <a:p>
            <a:pPr>
              <a:spcBef>
                <a:spcPts val="2000"/>
              </a:spcBef>
            </a:pPr>
            <a:r>
              <a:rPr lang="fr-FR" dirty="0"/>
              <a:t>Poursuivre notre combat contre la misère et l’injustice, notre travail d’interpellation et de mobilisation, défendre l’inconditionnalité de l’accueil, autant d’actes qui permettent de redonner du sens et de rassurer sur les limites posées par rapport à nos valeurs</a:t>
            </a:r>
          </a:p>
          <a:p>
            <a:pPr>
              <a:spcBef>
                <a:spcPts val="2000"/>
              </a:spcBef>
            </a:pPr>
            <a:r>
              <a:rPr lang="fr-FR" dirty="0"/>
              <a:t>La convivialité, la transmission et le partage sont au cœur des valeurs d’EMMAÜS Solidarité (avec </a:t>
            </a:r>
            <a:r>
              <a:rPr lang="fr-FR" dirty="0" smtClean="0"/>
              <a:t>les salariés et les bénévoles – dont les nouveaux – mais aussi les </a:t>
            </a:r>
            <a:r>
              <a:rPr lang="fr-FR" dirty="0"/>
              <a:t>personnes accueillies)</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321195658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a:spcBef>
                <a:spcPts val="2000"/>
              </a:spcBef>
            </a:pPr>
            <a:r>
              <a:rPr lang="fr-FR" sz="6600" dirty="0"/>
              <a:t>Répondre </a:t>
            </a:r>
            <a:br>
              <a:rPr lang="fr-FR" sz="6600" dirty="0"/>
            </a:br>
            <a:r>
              <a:rPr lang="fr-FR" sz="6600" dirty="0"/>
              <a:t>aux nouveaux besoins </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7" name="Shape 172">
            <a:extLst>
              <a:ext uri="{FF2B5EF4-FFF2-40B4-BE49-F238E27FC236}">
                <a16:creationId xmlns:a16="http://schemas.microsoft.com/office/drawing/2014/main" xmlns="" id="{68D53A44-2485-F24C-8D8C-808AADFAC1DA}"/>
              </a:ext>
            </a:extLst>
          </p:cNvPr>
          <p:cNvSpPr>
            <a:spLocks noGrp="1"/>
          </p:cNvSpPr>
          <p:nvPr>
            <p:ph type="body" idx="1"/>
          </p:nvPr>
        </p:nvSpPr>
        <p:spPr>
          <a:xfrm>
            <a:off x="952500" y="2417708"/>
            <a:ext cx="11212996" cy="6352805"/>
          </a:xfrm>
          <a:prstGeom prst="rect">
            <a:avLst/>
          </a:prstGeom>
        </p:spPr>
        <p:txBody>
          <a:bodyPr numCol="1" spcCol="360000">
            <a:normAutofit/>
          </a:bodyPr>
          <a:lstStyle/>
          <a:p>
            <a:pPr lvl="0">
              <a:spcBef>
                <a:spcPts val="2000"/>
              </a:spcBef>
            </a:pPr>
            <a:r>
              <a:rPr lang="fr-FR" dirty="0"/>
              <a:t>Les besoins des personnes accueillies ont beaucoup évolué ces dernières années. Il nous faut mieux les connaître et individualiser les réponses pour mieux y répondre</a:t>
            </a:r>
          </a:p>
          <a:p>
            <a:pPr lvl="0">
              <a:spcBef>
                <a:spcPts val="2000"/>
              </a:spcBef>
            </a:pPr>
            <a:r>
              <a:rPr lang="fr-FR" dirty="0"/>
              <a:t>De nouveaux </a:t>
            </a:r>
            <a:r>
              <a:rPr lang="fr-FR" dirty="0" smtClean="0"/>
              <a:t>champs </a:t>
            </a:r>
            <a:r>
              <a:rPr lang="fr-FR" dirty="0"/>
              <a:t>apparaissent pour lesquels il nous faut </a:t>
            </a:r>
            <a:r>
              <a:rPr lang="fr-FR" dirty="0" smtClean="0"/>
              <a:t>continuer à construire </a:t>
            </a:r>
            <a:r>
              <a:rPr lang="fr-FR" dirty="0"/>
              <a:t>une offre adaptée et développer les partenariats éventuellement nécessaires : médico-social, juridique, culture et </a:t>
            </a:r>
            <a:r>
              <a:rPr lang="fr-FR" dirty="0" smtClean="0"/>
              <a:t>citoyenneté…</a:t>
            </a:r>
            <a:endParaRPr lang="fr-FR" dirty="0"/>
          </a:p>
        </p:txBody>
      </p:sp>
    </p:spTree>
    <p:extLst>
      <p:ext uri="{BB962C8B-B14F-4D97-AF65-F5344CB8AC3E}">
        <p14:creationId xmlns:p14="http://schemas.microsoft.com/office/powerpoint/2010/main" val="426110283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a:spcBef>
                <a:spcPts val="2000"/>
              </a:spcBef>
            </a:pPr>
            <a:r>
              <a:rPr lang="fr-FR" sz="6600" dirty="0"/>
              <a:t>Assurer la pérennisation des structures d’accueil</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7" name="Shape 172">
            <a:extLst>
              <a:ext uri="{FF2B5EF4-FFF2-40B4-BE49-F238E27FC236}">
                <a16:creationId xmlns:a16="http://schemas.microsoft.com/office/drawing/2014/main" xmlns="" id="{68D53A44-2485-F24C-8D8C-808AADFAC1DA}"/>
              </a:ext>
            </a:extLst>
          </p:cNvPr>
          <p:cNvSpPr>
            <a:spLocks noGrp="1"/>
          </p:cNvSpPr>
          <p:nvPr>
            <p:ph type="body" idx="1"/>
          </p:nvPr>
        </p:nvSpPr>
        <p:spPr>
          <a:xfrm>
            <a:off x="952500" y="2417708"/>
            <a:ext cx="11212996" cy="6352805"/>
          </a:xfrm>
          <a:prstGeom prst="rect">
            <a:avLst/>
          </a:prstGeom>
        </p:spPr>
        <p:txBody>
          <a:bodyPr numCol="1" spcCol="360000">
            <a:normAutofit lnSpcReduction="10000"/>
          </a:bodyPr>
          <a:lstStyle/>
          <a:p>
            <a:pPr lvl="0">
              <a:spcBef>
                <a:spcPts val="2000"/>
              </a:spcBef>
            </a:pPr>
            <a:r>
              <a:rPr lang="fr-FR" dirty="0"/>
              <a:t>La pérennisation des structures d’accueil est à la fois un enjeu de performance pour l’association (optimiser les coûts, recruter de façon durable) et de meilleur suivi des accueillis (interlocuteurs stables)</a:t>
            </a:r>
          </a:p>
          <a:p>
            <a:pPr lvl="0">
              <a:spcBef>
                <a:spcPts val="2000"/>
              </a:spcBef>
            </a:pPr>
            <a:r>
              <a:rPr lang="fr-FR" dirty="0"/>
              <a:t>Quelle politique </a:t>
            </a:r>
            <a:r>
              <a:rPr lang="fr-FR" dirty="0" smtClean="0"/>
              <a:t>et recherche foncière et d’acquisitions immobilières </a:t>
            </a:r>
            <a:r>
              <a:rPr lang="fr-FR" dirty="0"/>
              <a:t>? Quel développement et quelle croissance territoriale (hors </a:t>
            </a:r>
            <a:r>
              <a:rPr lang="fr-FR" dirty="0" smtClean="0"/>
              <a:t>Paris</a:t>
            </a:r>
            <a:r>
              <a:rPr lang="fr-FR" dirty="0" smtClean="0"/>
              <a:t>, </a:t>
            </a:r>
            <a:r>
              <a:rPr lang="fr-FR" dirty="0"/>
              <a:t>voire </a:t>
            </a:r>
            <a:r>
              <a:rPr lang="fr-FR" dirty="0" smtClean="0"/>
              <a:t>en </a:t>
            </a:r>
            <a:r>
              <a:rPr lang="fr-FR" dirty="0"/>
              <a:t>région) pour s’affranchir des contraintes </a:t>
            </a:r>
            <a:r>
              <a:rPr lang="fr-FR" dirty="0" smtClean="0"/>
              <a:t>du </a:t>
            </a:r>
            <a:r>
              <a:rPr lang="fr-FR" dirty="0"/>
              <a:t>territoire </a:t>
            </a:r>
            <a:r>
              <a:rPr lang="fr-FR" dirty="0" smtClean="0"/>
              <a:t>francilien</a:t>
            </a:r>
            <a:r>
              <a:rPr lang="fr-FR" dirty="0" smtClean="0"/>
              <a:t>, </a:t>
            </a:r>
            <a:r>
              <a:rPr lang="fr-FR" dirty="0"/>
              <a:t>être au plus près des besoins et déconcentrer la prise en charge ? Autant de questions qui seront au cœur </a:t>
            </a:r>
            <a:r>
              <a:rPr lang="fr-FR" dirty="0" smtClean="0"/>
              <a:t>des réflexions sur </a:t>
            </a:r>
            <a:r>
              <a:rPr lang="fr-FR" dirty="0"/>
              <a:t>nos orientations stratégiques</a:t>
            </a:r>
          </a:p>
        </p:txBody>
      </p:sp>
    </p:spTree>
    <p:extLst>
      <p:ext uri="{BB962C8B-B14F-4D97-AF65-F5344CB8AC3E}">
        <p14:creationId xmlns:p14="http://schemas.microsoft.com/office/powerpoint/2010/main" val="1774751155"/>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xfrm>
            <a:off x="952500" y="341468"/>
            <a:ext cx="11099800" cy="1950971"/>
          </a:xfrm>
          <a:prstGeom prst="rect">
            <a:avLst/>
          </a:prstGeom>
        </p:spPr>
        <p:txBody>
          <a:bodyPr>
            <a:normAutofit fontScale="90000"/>
          </a:bodyPr>
          <a:lstStyle/>
          <a:p>
            <a:pPr lvl="0">
              <a:spcBef>
                <a:spcPts val="2000"/>
              </a:spcBef>
            </a:pPr>
            <a:r>
              <a:rPr lang="fr-FR" sz="6600" dirty="0"/>
              <a:t>Politique globale de développement durable </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7" name="Shape 172">
            <a:extLst>
              <a:ext uri="{FF2B5EF4-FFF2-40B4-BE49-F238E27FC236}">
                <a16:creationId xmlns:a16="http://schemas.microsoft.com/office/drawing/2014/main" xmlns="" id="{68D53A44-2485-F24C-8D8C-808AADFAC1DA}"/>
              </a:ext>
            </a:extLst>
          </p:cNvPr>
          <p:cNvSpPr>
            <a:spLocks noGrp="1"/>
          </p:cNvSpPr>
          <p:nvPr>
            <p:ph type="body" idx="1"/>
          </p:nvPr>
        </p:nvSpPr>
        <p:spPr>
          <a:xfrm>
            <a:off x="848139" y="2379072"/>
            <a:ext cx="11204161" cy="5850530"/>
          </a:xfrm>
          <a:prstGeom prst="rect">
            <a:avLst/>
          </a:prstGeom>
        </p:spPr>
        <p:txBody>
          <a:bodyPr numCol="1" spcCol="360000">
            <a:normAutofit/>
          </a:bodyPr>
          <a:lstStyle/>
          <a:p>
            <a:pPr>
              <a:spcBef>
                <a:spcPts val="2000"/>
              </a:spcBef>
            </a:pPr>
            <a:r>
              <a:rPr lang="fr-FR" dirty="0"/>
              <a:t>Le développement durable est essentiel pour notre avenir à tous sur lequel EMMAÜS Solidarité </a:t>
            </a:r>
            <a:r>
              <a:rPr lang="fr-FR" dirty="0" smtClean="0"/>
              <a:t>a commencé à s’</a:t>
            </a:r>
            <a:r>
              <a:rPr lang="fr-FR" dirty="0" smtClean="0"/>
              <a:t>investir</a:t>
            </a:r>
            <a:endParaRPr lang="fr-FR" dirty="0"/>
          </a:p>
          <a:p>
            <a:pPr>
              <a:spcBef>
                <a:spcPts val="2000"/>
              </a:spcBef>
            </a:pPr>
            <a:r>
              <a:rPr lang="fr-FR" dirty="0"/>
              <a:t>Énergie, déchets, alimentation (notamment lutte contre le gaspillage alimentaire, bio…), circuits courts sont des axes de progrès </a:t>
            </a:r>
          </a:p>
        </p:txBody>
      </p:sp>
    </p:spTree>
    <p:extLst>
      <p:ext uri="{BB962C8B-B14F-4D97-AF65-F5344CB8AC3E}">
        <p14:creationId xmlns:p14="http://schemas.microsoft.com/office/powerpoint/2010/main" val="327724845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xfrm>
            <a:off x="952500" y="341468"/>
            <a:ext cx="11099800" cy="1950971"/>
          </a:xfrm>
          <a:prstGeom prst="rect">
            <a:avLst/>
          </a:prstGeom>
        </p:spPr>
        <p:txBody>
          <a:bodyPr>
            <a:normAutofit fontScale="90000"/>
          </a:bodyPr>
          <a:lstStyle/>
          <a:p>
            <a:pPr lvl="0">
              <a:spcBef>
                <a:spcPts val="2000"/>
              </a:spcBef>
            </a:pPr>
            <a:r>
              <a:rPr lang="fr-FR" sz="6600" dirty="0"/>
              <a:t>Conduire une politique RH ambitieuse</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7" name="Shape 172">
            <a:extLst>
              <a:ext uri="{FF2B5EF4-FFF2-40B4-BE49-F238E27FC236}">
                <a16:creationId xmlns:a16="http://schemas.microsoft.com/office/drawing/2014/main" xmlns="" id="{68D53A44-2485-F24C-8D8C-808AADFAC1DA}"/>
              </a:ext>
            </a:extLst>
          </p:cNvPr>
          <p:cNvSpPr>
            <a:spLocks noGrp="1"/>
          </p:cNvSpPr>
          <p:nvPr>
            <p:ph type="body" idx="1"/>
          </p:nvPr>
        </p:nvSpPr>
        <p:spPr>
          <a:xfrm>
            <a:off x="848139" y="2379072"/>
            <a:ext cx="11204161" cy="5850530"/>
          </a:xfrm>
          <a:prstGeom prst="rect">
            <a:avLst/>
          </a:prstGeom>
        </p:spPr>
        <p:txBody>
          <a:bodyPr numCol="1" spcCol="360000">
            <a:normAutofit/>
          </a:bodyPr>
          <a:lstStyle/>
          <a:p>
            <a:pPr>
              <a:spcBef>
                <a:spcPts val="2000"/>
              </a:spcBef>
            </a:pPr>
            <a:r>
              <a:rPr lang="fr-FR" dirty="0"/>
              <a:t>Après un effort important dont témoigne le bilan des orientations stratégiques 2013-2018, l’association </a:t>
            </a:r>
            <a:r>
              <a:rPr lang="fr-FR" dirty="0" smtClean="0"/>
              <a:t>pourrait encore aller </a:t>
            </a:r>
            <a:r>
              <a:rPr lang="fr-FR" dirty="0"/>
              <a:t>plus loin dans la professionnalisation de ses salariés, l’optimisation des pratiques (qualité) et leur évaluation</a:t>
            </a:r>
          </a:p>
        </p:txBody>
      </p:sp>
    </p:spTree>
    <p:extLst>
      <p:ext uri="{BB962C8B-B14F-4D97-AF65-F5344CB8AC3E}">
        <p14:creationId xmlns:p14="http://schemas.microsoft.com/office/powerpoint/2010/main" val="361384844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lvl="0">
              <a:spcBef>
                <a:spcPts val="2000"/>
              </a:spcBef>
            </a:pPr>
            <a:r>
              <a:rPr lang="fr-FR" sz="4800" dirty="0"/>
              <a:t>Assurer une meilleure </a:t>
            </a:r>
            <a:br>
              <a:rPr lang="fr-FR" sz="4800" dirty="0"/>
            </a:br>
            <a:r>
              <a:rPr lang="fr-FR" sz="4800" dirty="0"/>
              <a:t>participation des personnes accueillies</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7" name="Shape 172">
            <a:extLst>
              <a:ext uri="{FF2B5EF4-FFF2-40B4-BE49-F238E27FC236}">
                <a16:creationId xmlns:a16="http://schemas.microsoft.com/office/drawing/2014/main" xmlns="" id="{68D53A44-2485-F24C-8D8C-808AADFAC1DA}"/>
              </a:ext>
            </a:extLst>
          </p:cNvPr>
          <p:cNvSpPr>
            <a:spLocks noGrp="1"/>
          </p:cNvSpPr>
          <p:nvPr>
            <p:ph type="body" idx="1"/>
          </p:nvPr>
        </p:nvSpPr>
        <p:spPr>
          <a:xfrm>
            <a:off x="952500" y="1966946"/>
            <a:ext cx="10664992" cy="6352805"/>
          </a:xfrm>
          <a:prstGeom prst="rect">
            <a:avLst/>
          </a:prstGeom>
        </p:spPr>
        <p:txBody>
          <a:bodyPr numCol="1" spcCol="360000">
            <a:normAutofit/>
          </a:bodyPr>
          <a:lstStyle/>
          <a:p>
            <a:pPr lvl="0">
              <a:spcBef>
                <a:spcPts val="2000"/>
              </a:spcBef>
            </a:pPr>
            <a:r>
              <a:rPr lang="fr-FR" dirty="0"/>
              <a:t>Être au plus près de la parole et des besoins des personnes accueillies pour s’y adapter, les ancrer dans la  vie de la cité (conseils de quartier</a:t>
            </a:r>
            <a:r>
              <a:rPr lang="fr-FR" dirty="0" smtClean="0"/>
              <a:t>…), continuer à </a:t>
            </a:r>
            <a:r>
              <a:rPr lang="fr-FR" dirty="0"/>
              <a:t>assurer leur représentation dans les instances de l’association et leur implication dans la vie des structures.</a:t>
            </a:r>
          </a:p>
        </p:txBody>
      </p:sp>
    </p:spTree>
    <p:extLst>
      <p:ext uri="{BB962C8B-B14F-4D97-AF65-F5344CB8AC3E}">
        <p14:creationId xmlns:p14="http://schemas.microsoft.com/office/powerpoint/2010/main" val="298760107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lvl="0">
              <a:spcBef>
                <a:spcPts val="2000"/>
              </a:spcBef>
            </a:pPr>
            <a:r>
              <a:rPr lang="fr-FR" sz="4800" dirty="0"/>
              <a:t>Fluidifier les parcours</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7" name="Shape 172">
            <a:extLst>
              <a:ext uri="{FF2B5EF4-FFF2-40B4-BE49-F238E27FC236}">
                <a16:creationId xmlns:a16="http://schemas.microsoft.com/office/drawing/2014/main" xmlns="" id="{68D53A44-2485-F24C-8D8C-808AADFAC1DA}"/>
              </a:ext>
            </a:extLst>
          </p:cNvPr>
          <p:cNvSpPr>
            <a:spLocks noGrp="1"/>
          </p:cNvSpPr>
          <p:nvPr>
            <p:ph type="body" idx="1"/>
          </p:nvPr>
        </p:nvSpPr>
        <p:spPr>
          <a:xfrm>
            <a:off x="952500" y="1966946"/>
            <a:ext cx="10664992" cy="6352805"/>
          </a:xfrm>
          <a:prstGeom prst="rect">
            <a:avLst/>
          </a:prstGeom>
        </p:spPr>
        <p:txBody>
          <a:bodyPr numCol="1" spcCol="360000">
            <a:normAutofit/>
          </a:bodyPr>
          <a:lstStyle/>
          <a:p>
            <a:pPr>
              <a:spcBef>
                <a:spcPts val="2000"/>
              </a:spcBef>
            </a:pPr>
            <a:r>
              <a:rPr lang="fr-FR" dirty="0">
                <a:highlight>
                  <a:srgbClr val="FFFF00"/>
                </a:highlight>
              </a:rPr>
              <a:t>À rédiger</a:t>
            </a:r>
          </a:p>
          <a:p>
            <a:pPr lvl="0">
              <a:spcBef>
                <a:spcPts val="2000"/>
              </a:spcBef>
            </a:pPr>
            <a:r>
              <a:rPr lang="fr-FR" dirty="0"/>
              <a:t>Comment faire avec des personnes dont les parcours n’évoluent pas ? </a:t>
            </a:r>
          </a:p>
          <a:p>
            <a:pPr lvl="0">
              <a:spcBef>
                <a:spcPts val="2000"/>
              </a:spcBef>
            </a:pPr>
            <a:r>
              <a:rPr lang="fr-FR" dirty="0"/>
              <a:t>Quelle mobilité pour les hébergés de longue durée ?</a:t>
            </a:r>
          </a:p>
        </p:txBody>
      </p:sp>
    </p:spTree>
    <p:extLst>
      <p:ext uri="{BB962C8B-B14F-4D97-AF65-F5344CB8AC3E}">
        <p14:creationId xmlns:p14="http://schemas.microsoft.com/office/powerpoint/2010/main" val="846730060"/>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lvl="0">
              <a:spcBef>
                <a:spcPts val="2000"/>
              </a:spcBef>
            </a:pPr>
            <a:r>
              <a:rPr lang="fr-FR" sz="4800" dirty="0"/>
              <a:t>Permettre la réciprocité aux personnes accueillies qui ont envie de donner</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7" name="Shape 172">
            <a:extLst>
              <a:ext uri="{FF2B5EF4-FFF2-40B4-BE49-F238E27FC236}">
                <a16:creationId xmlns:a16="http://schemas.microsoft.com/office/drawing/2014/main" xmlns="" id="{68D53A44-2485-F24C-8D8C-808AADFAC1DA}"/>
              </a:ext>
            </a:extLst>
          </p:cNvPr>
          <p:cNvSpPr>
            <a:spLocks noGrp="1"/>
          </p:cNvSpPr>
          <p:nvPr>
            <p:ph type="body" idx="1"/>
          </p:nvPr>
        </p:nvSpPr>
        <p:spPr>
          <a:xfrm>
            <a:off x="952500" y="1966946"/>
            <a:ext cx="10664992" cy="6352805"/>
          </a:xfrm>
          <a:prstGeom prst="rect">
            <a:avLst/>
          </a:prstGeom>
        </p:spPr>
        <p:txBody>
          <a:bodyPr numCol="1" spcCol="360000">
            <a:normAutofit/>
          </a:bodyPr>
          <a:lstStyle/>
          <a:p>
            <a:pPr>
              <a:spcBef>
                <a:spcPts val="2000"/>
              </a:spcBef>
            </a:pPr>
            <a:r>
              <a:rPr lang="fr-FR" dirty="0">
                <a:highlight>
                  <a:srgbClr val="FFFF00"/>
                </a:highlight>
              </a:rPr>
              <a:t>À rédiger</a:t>
            </a:r>
          </a:p>
          <a:p>
            <a:pPr lvl="0">
              <a:spcBef>
                <a:spcPts val="2000"/>
              </a:spcBef>
            </a:pPr>
            <a:r>
              <a:rPr lang="fr-FR" dirty="0"/>
              <a:t>Bénévolat</a:t>
            </a:r>
          </a:p>
          <a:p>
            <a:pPr lvl="0">
              <a:spcBef>
                <a:spcPts val="2000"/>
              </a:spcBef>
            </a:pPr>
            <a:r>
              <a:rPr lang="fr-FR" dirty="0"/>
              <a:t>Travailleurs pairs</a:t>
            </a:r>
          </a:p>
          <a:p>
            <a:pPr lvl="0">
              <a:spcBef>
                <a:spcPts val="2000"/>
              </a:spcBef>
            </a:pPr>
            <a:r>
              <a:rPr lang="fr-FR" dirty="0"/>
              <a:t>Compagnonnage</a:t>
            </a:r>
          </a:p>
        </p:txBody>
      </p:sp>
    </p:spTree>
    <p:extLst>
      <p:ext uri="{BB962C8B-B14F-4D97-AF65-F5344CB8AC3E}">
        <p14:creationId xmlns:p14="http://schemas.microsoft.com/office/powerpoint/2010/main" val="136200971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lvl="0">
              <a:spcBef>
                <a:spcPts val="2000"/>
              </a:spcBef>
            </a:pPr>
            <a:r>
              <a:rPr lang="fr-FR" sz="4800" dirty="0"/>
              <a:t>Pauvreté et alimentation</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7" name="Shape 172">
            <a:extLst>
              <a:ext uri="{FF2B5EF4-FFF2-40B4-BE49-F238E27FC236}">
                <a16:creationId xmlns:a16="http://schemas.microsoft.com/office/drawing/2014/main" xmlns="" id="{68D53A44-2485-F24C-8D8C-808AADFAC1DA}"/>
              </a:ext>
            </a:extLst>
          </p:cNvPr>
          <p:cNvSpPr>
            <a:spLocks noGrp="1"/>
          </p:cNvSpPr>
          <p:nvPr>
            <p:ph type="body" idx="1"/>
          </p:nvPr>
        </p:nvSpPr>
        <p:spPr>
          <a:xfrm>
            <a:off x="952500" y="1966946"/>
            <a:ext cx="10664992" cy="6352805"/>
          </a:xfrm>
          <a:prstGeom prst="rect">
            <a:avLst/>
          </a:prstGeom>
        </p:spPr>
        <p:txBody>
          <a:bodyPr numCol="1" spcCol="360000">
            <a:normAutofit/>
          </a:bodyPr>
          <a:lstStyle/>
          <a:p>
            <a:pPr lvl="0">
              <a:spcBef>
                <a:spcPts val="2000"/>
              </a:spcBef>
            </a:pPr>
            <a:endParaRPr lang="fr-FR" dirty="0"/>
          </a:p>
          <a:p>
            <a:pPr>
              <a:spcBef>
                <a:spcPts val="2000"/>
              </a:spcBef>
            </a:pPr>
            <a:r>
              <a:rPr lang="fr-FR" dirty="0">
                <a:highlight>
                  <a:srgbClr val="FFFF00"/>
                </a:highlight>
              </a:rPr>
              <a:t>À rédiger</a:t>
            </a:r>
          </a:p>
          <a:p>
            <a:pPr lvl="0">
              <a:spcBef>
                <a:spcPts val="2000"/>
              </a:spcBef>
            </a:pPr>
            <a:r>
              <a:rPr lang="fr-FR" dirty="0"/>
              <a:t>Trop de gaspillage alimentaire</a:t>
            </a:r>
          </a:p>
          <a:p>
            <a:pPr lvl="0">
              <a:spcBef>
                <a:spcPts val="2000"/>
              </a:spcBef>
            </a:pPr>
            <a:r>
              <a:rPr lang="fr-FR" dirty="0"/>
              <a:t>Nouvelles formes d’alimentation dans les structures : cuisines collectives et préparations individuelles</a:t>
            </a:r>
          </a:p>
          <a:p>
            <a:pPr lvl="0">
              <a:spcBef>
                <a:spcPts val="2000"/>
              </a:spcBef>
            </a:pPr>
            <a:endParaRPr lang="fr-FR" dirty="0"/>
          </a:p>
        </p:txBody>
      </p:sp>
    </p:spTree>
    <p:extLst>
      <p:ext uri="{BB962C8B-B14F-4D97-AF65-F5344CB8AC3E}">
        <p14:creationId xmlns:p14="http://schemas.microsoft.com/office/powerpoint/2010/main" val="342917887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lvl="0">
              <a:spcBef>
                <a:spcPts val="2000"/>
              </a:spcBef>
            </a:pPr>
            <a:r>
              <a:rPr lang="fr-FR" sz="4800" dirty="0"/>
              <a:t>Personnes à la rue et hébergement</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7" name="Shape 172">
            <a:extLst>
              <a:ext uri="{FF2B5EF4-FFF2-40B4-BE49-F238E27FC236}">
                <a16:creationId xmlns:a16="http://schemas.microsoft.com/office/drawing/2014/main" xmlns="" id="{68D53A44-2485-F24C-8D8C-808AADFAC1DA}"/>
              </a:ext>
            </a:extLst>
          </p:cNvPr>
          <p:cNvSpPr>
            <a:spLocks noGrp="1"/>
          </p:cNvSpPr>
          <p:nvPr>
            <p:ph type="body" idx="1"/>
          </p:nvPr>
        </p:nvSpPr>
        <p:spPr>
          <a:xfrm>
            <a:off x="952500" y="1966946"/>
            <a:ext cx="10664992" cy="6352805"/>
          </a:xfrm>
          <a:prstGeom prst="rect">
            <a:avLst/>
          </a:prstGeom>
        </p:spPr>
        <p:txBody>
          <a:bodyPr numCol="1" spcCol="360000">
            <a:normAutofit/>
          </a:bodyPr>
          <a:lstStyle/>
          <a:p>
            <a:pPr>
              <a:spcBef>
                <a:spcPts val="2000"/>
              </a:spcBef>
            </a:pPr>
            <a:r>
              <a:rPr lang="fr-FR" dirty="0">
                <a:highlight>
                  <a:srgbClr val="FFFF00"/>
                </a:highlight>
              </a:rPr>
              <a:t>À rédiger</a:t>
            </a:r>
            <a:endParaRPr lang="fr-FR" dirty="0"/>
          </a:p>
          <a:p>
            <a:pPr lvl="0">
              <a:spcBef>
                <a:spcPts val="2000"/>
              </a:spcBef>
            </a:pPr>
            <a:r>
              <a:rPr lang="fr-FR" dirty="0"/>
              <a:t>Manque de places</a:t>
            </a:r>
          </a:p>
          <a:p>
            <a:pPr lvl="0">
              <a:spcBef>
                <a:spcPts val="2000"/>
              </a:spcBef>
            </a:pPr>
            <a:r>
              <a:rPr lang="fr-FR" dirty="0"/>
              <a:t>Places non pérennes</a:t>
            </a:r>
          </a:p>
          <a:p>
            <a:pPr lvl="0">
              <a:spcBef>
                <a:spcPts val="2000"/>
              </a:spcBef>
            </a:pPr>
            <a:r>
              <a:rPr lang="fr-FR" dirty="0"/>
              <a:t>Accompagnement social </a:t>
            </a:r>
          </a:p>
          <a:p>
            <a:pPr lvl="0">
              <a:spcBef>
                <a:spcPts val="2000"/>
              </a:spcBef>
            </a:pPr>
            <a:r>
              <a:rPr lang="fr-FR" dirty="0"/>
              <a:t>Réponses aux besoins vitaux</a:t>
            </a:r>
          </a:p>
          <a:p>
            <a:pPr lvl="0">
              <a:spcBef>
                <a:spcPts val="2000"/>
              </a:spcBef>
            </a:pPr>
            <a:r>
              <a:rPr lang="fr-FR" dirty="0"/>
              <a:t>Fluidité des structures</a:t>
            </a:r>
          </a:p>
        </p:txBody>
      </p:sp>
    </p:spTree>
    <p:extLst>
      <p:ext uri="{BB962C8B-B14F-4D97-AF65-F5344CB8AC3E}">
        <p14:creationId xmlns:p14="http://schemas.microsoft.com/office/powerpoint/2010/main" val="98882387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a:spcBef>
                <a:spcPts val="2000"/>
              </a:spcBef>
            </a:pPr>
            <a:r>
              <a:rPr lang="fr-FR" sz="6600" dirty="0">
                <a:latin typeface="Avenir Roman" panose="02000503020000020003" pitchFamily="2" charset="0"/>
              </a:rPr>
              <a:t>Faire face à la baisse des financements</a:t>
            </a:r>
          </a:p>
        </p:txBody>
      </p:sp>
      <p:sp>
        <p:nvSpPr>
          <p:cNvPr id="172" name="Shape 172"/>
          <p:cNvSpPr>
            <a:spLocks noGrp="1"/>
          </p:cNvSpPr>
          <p:nvPr>
            <p:ph type="body" idx="1"/>
          </p:nvPr>
        </p:nvSpPr>
        <p:spPr>
          <a:xfrm>
            <a:off x="952500" y="2417708"/>
            <a:ext cx="11212996" cy="5951297"/>
          </a:xfrm>
          <a:prstGeom prst="rect">
            <a:avLst/>
          </a:prstGeom>
        </p:spPr>
        <p:txBody>
          <a:bodyPr numCol="1" spcCol="360000">
            <a:normAutofit/>
          </a:bodyPr>
          <a:lstStyle/>
          <a:p>
            <a:pPr>
              <a:spcBef>
                <a:spcPts val="2000"/>
              </a:spcBef>
            </a:pPr>
            <a:r>
              <a:rPr lang="fr-FR" dirty="0">
                <a:latin typeface="Avenir Roman" panose="02000503020000020003" pitchFamily="2" charset="0"/>
              </a:rPr>
              <a:t>Dans un contexte de diminution des subventions publiques, dont EMMAÜS Solidarité dépend à 80%, la question de son indépendance financière est </a:t>
            </a:r>
            <a:r>
              <a:rPr lang="fr-FR" dirty="0" smtClean="0">
                <a:latin typeface="Avenir Roman" panose="02000503020000020003" pitchFamily="2" charset="0"/>
              </a:rPr>
              <a:t>cruciale notamment afin de </a:t>
            </a:r>
            <a:r>
              <a:rPr lang="fr-FR" dirty="0" smtClean="0">
                <a:latin typeface="Avenir Roman" panose="02000503020000020003" pitchFamily="2" charset="0"/>
              </a:rPr>
              <a:t>garantir </a:t>
            </a:r>
            <a:r>
              <a:rPr lang="fr-FR" dirty="0">
                <a:latin typeface="Avenir Roman" panose="02000503020000020003" pitchFamily="2" charset="0"/>
              </a:rPr>
              <a:t>sa liberté de parole et d’action </a:t>
            </a:r>
          </a:p>
          <a:p>
            <a:pPr>
              <a:spcBef>
                <a:spcPts val="2000"/>
              </a:spcBef>
            </a:pPr>
            <a:r>
              <a:rPr lang="fr-FR" dirty="0">
                <a:latin typeface="Avenir Roman" panose="02000503020000020003" pitchFamily="2" charset="0"/>
              </a:rPr>
              <a:t>Plusieurs pistes sont ouvertes pour </a:t>
            </a:r>
            <a:r>
              <a:rPr lang="fr-FR" dirty="0" smtClean="0">
                <a:latin typeface="Avenir Roman" panose="02000503020000020003" pitchFamily="2" charset="0"/>
              </a:rPr>
              <a:t>répondre à la diversification des ressources : </a:t>
            </a:r>
            <a:r>
              <a:rPr lang="fr-FR" dirty="0">
                <a:latin typeface="Avenir Roman" panose="02000503020000020003" pitchFamily="2" charset="0"/>
              </a:rPr>
              <a:t>p</a:t>
            </a:r>
            <a:r>
              <a:rPr lang="fr-FR" dirty="0" smtClean="0">
                <a:latin typeface="Avenir Roman" panose="02000503020000020003" pitchFamily="2" charset="0"/>
              </a:rPr>
              <a:t>artenariats</a:t>
            </a:r>
            <a:r>
              <a:rPr lang="fr-FR" dirty="0">
                <a:latin typeface="Avenir Roman" panose="02000503020000020003" pitchFamily="2" charset="0"/>
              </a:rPr>
              <a:t>, </a:t>
            </a:r>
            <a:r>
              <a:rPr lang="fr-FR" dirty="0" smtClean="0">
                <a:latin typeface="Avenir Roman" panose="02000503020000020003" pitchFamily="2" charset="0"/>
              </a:rPr>
              <a:t>mécénats, dons </a:t>
            </a:r>
            <a:r>
              <a:rPr lang="fr-FR" dirty="0">
                <a:latin typeface="Avenir Roman" panose="02000503020000020003" pitchFamily="2" charset="0"/>
              </a:rPr>
              <a:t>et legs…</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2651486242"/>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lvl="0">
              <a:spcBef>
                <a:spcPts val="2000"/>
              </a:spcBef>
            </a:pPr>
            <a:r>
              <a:rPr lang="fr-FR" sz="4800" dirty="0"/>
              <a:t>Mobilité et transports en commun</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7" name="Shape 172">
            <a:extLst>
              <a:ext uri="{FF2B5EF4-FFF2-40B4-BE49-F238E27FC236}">
                <a16:creationId xmlns:a16="http://schemas.microsoft.com/office/drawing/2014/main" xmlns="" id="{68D53A44-2485-F24C-8D8C-808AADFAC1DA}"/>
              </a:ext>
            </a:extLst>
          </p:cNvPr>
          <p:cNvSpPr>
            <a:spLocks noGrp="1"/>
          </p:cNvSpPr>
          <p:nvPr>
            <p:ph type="body" idx="1"/>
          </p:nvPr>
        </p:nvSpPr>
        <p:spPr>
          <a:xfrm>
            <a:off x="952500" y="2504661"/>
            <a:ext cx="10664992" cy="5815090"/>
          </a:xfrm>
          <a:prstGeom prst="rect">
            <a:avLst/>
          </a:prstGeom>
        </p:spPr>
        <p:txBody>
          <a:bodyPr numCol="1" spcCol="360000">
            <a:normAutofit fontScale="92500" lnSpcReduction="10000"/>
          </a:bodyPr>
          <a:lstStyle/>
          <a:p>
            <a:pPr>
              <a:spcBef>
                <a:spcPts val="2000"/>
              </a:spcBef>
            </a:pPr>
            <a:r>
              <a:rPr lang="fr-FR">
                <a:highlight>
                  <a:srgbClr val="FFFF00"/>
                </a:highlight>
              </a:rPr>
              <a:t>À rédiger</a:t>
            </a:r>
            <a:endParaRPr lang="fr-FR"/>
          </a:p>
          <a:p>
            <a:pPr lvl="0">
              <a:spcBef>
                <a:spcPts val="2000"/>
              </a:spcBef>
            </a:pPr>
            <a:r>
              <a:rPr lang="fr-FR" dirty="0"/>
              <a:t>Coût prohibitif des transports en commun pour les personnes accueillies </a:t>
            </a:r>
          </a:p>
          <a:p>
            <a:pPr lvl="0">
              <a:spcBef>
                <a:spcPts val="2000"/>
              </a:spcBef>
            </a:pPr>
            <a:r>
              <a:rPr lang="fr-FR" dirty="0"/>
              <a:t>Discrimination dans la distribution des tickets de transport dans les structures</a:t>
            </a:r>
          </a:p>
          <a:p>
            <a:pPr lvl="0">
              <a:spcBef>
                <a:spcPts val="2000"/>
              </a:spcBef>
            </a:pPr>
            <a:r>
              <a:rPr lang="fr-FR" dirty="0"/>
              <a:t>Horaires aléatoires et dysfonctionnements réguliers pénalisent les démarches</a:t>
            </a:r>
          </a:p>
          <a:p>
            <a:pPr lvl="0">
              <a:spcBef>
                <a:spcPts val="2000"/>
              </a:spcBef>
            </a:pPr>
            <a:r>
              <a:rPr lang="fr-FR" dirty="0"/>
              <a:t>Distribution de titres dans les structures</a:t>
            </a:r>
          </a:p>
          <a:p>
            <a:pPr lvl="0">
              <a:spcBef>
                <a:spcPts val="2000"/>
              </a:spcBef>
            </a:pPr>
            <a:r>
              <a:rPr lang="fr-FR" dirty="0"/>
              <a:t>Réparation géographique des transports inégalitaire</a:t>
            </a:r>
          </a:p>
        </p:txBody>
      </p:sp>
    </p:spTree>
    <p:extLst>
      <p:ext uri="{BB962C8B-B14F-4D97-AF65-F5344CB8AC3E}">
        <p14:creationId xmlns:p14="http://schemas.microsoft.com/office/powerpoint/2010/main" val="1218556065"/>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lvl="0">
              <a:spcBef>
                <a:spcPts val="2000"/>
              </a:spcBef>
            </a:pPr>
            <a:r>
              <a:rPr lang="fr-FR" sz="4800" dirty="0"/>
              <a:t>Intégration et accompagnement </a:t>
            </a:r>
            <a:br>
              <a:rPr lang="fr-FR" sz="4800" dirty="0"/>
            </a:br>
            <a:r>
              <a:rPr lang="fr-FR" sz="4800" dirty="0"/>
              <a:t>des migrants</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7" name="Shape 172">
            <a:extLst>
              <a:ext uri="{FF2B5EF4-FFF2-40B4-BE49-F238E27FC236}">
                <a16:creationId xmlns:a16="http://schemas.microsoft.com/office/drawing/2014/main" xmlns="" id="{68D53A44-2485-F24C-8D8C-808AADFAC1DA}"/>
              </a:ext>
            </a:extLst>
          </p:cNvPr>
          <p:cNvSpPr>
            <a:spLocks noGrp="1"/>
          </p:cNvSpPr>
          <p:nvPr>
            <p:ph type="body" idx="1"/>
          </p:nvPr>
        </p:nvSpPr>
        <p:spPr>
          <a:xfrm>
            <a:off x="952500" y="2178978"/>
            <a:ext cx="10664992" cy="6352805"/>
          </a:xfrm>
          <a:prstGeom prst="rect">
            <a:avLst/>
          </a:prstGeom>
        </p:spPr>
        <p:txBody>
          <a:bodyPr numCol="1" spcCol="360000">
            <a:normAutofit/>
          </a:bodyPr>
          <a:lstStyle/>
          <a:p>
            <a:pPr>
              <a:spcBef>
                <a:spcPts val="2000"/>
              </a:spcBef>
            </a:pPr>
            <a:r>
              <a:rPr lang="fr-FR" dirty="0">
                <a:highlight>
                  <a:srgbClr val="FFFF00"/>
                </a:highlight>
              </a:rPr>
              <a:t>À rédiger</a:t>
            </a:r>
            <a:endParaRPr lang="fr-FR" dirty="0"/>
          </a:p>
          <a:p>
            <a:pPr>
              <a:spcBef>
                <a:spcPts val="2000"/>
              </a:spcBef>
            </a:pPr>
            <a:r>
              <a:rPr lang="fr-FR" dirty="0"/>
              <a:t>Accueil inégalement réparti sur le territoire</a:t>
            </a:r>
          </a:p>
          <a:p>
            <a:pPr>
              <a:spcBef>
                <a:spcPts val="2000"/>
              </a:spcBef>
            </a:pPr>
            <a:r>
              <a:rPr lang="fr-FR" dirty="0"/>
              <a:t>Non reconnaissance des parcours personnels antérieurs</a:t>
            </a:r>
          </a:p>
          <a:p>
            <a:pPr>
              <a:spcBef>
                <a:spcPts val="2000"/>
              </a:spcBef>
            </a:pPr>
            <a:r>
              <a:rPr lang="fr-FR" dirty="0"/>
              <a:t>Barrière de la langue</a:t>
            </a:r>
          </a:p>
          <a:p>
            <a:pPr>
              <a:spcBef>
                <a:spcPts val="2000"/>
              </a:spcBef>
            </a:pPr>
            <a:r>
              <a:rPr lang="fr-FR" dirty="0"/>
              <a:t>Scolarisation des enfants  </a:t>
            </a:r>
            <a:r>
              <a:rPr lang="fr-FR" sz="3200" dirty="0"/>
              <a:t>  </a:t>
            </a:r>
            <a:r>
              <a:rPr lang="fr-FR" sz="3200" b="1" dirty="0"/>
              <a:t> </a:t>
            </a:r>
            <a:endParaRPr lang="fr-FR" sz="3200" dirty="0"/>
          </a:p>
        </p:txBody>
      </p:sp>
    </p:spTree>
    <p:extLst>
      <p:ext uri="{BB962C8B-B14F-4D97-AF65-F5344CB8AC3E}">
        <p14:creationId xmlns:p14="http://schemas.microsoft.com/office/powerpoint/2010/main" val="457262555"/>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xfrm>
            <a:off x="952500" y="444500"/>
            <a:ext cx="11099800" cy="1596685"/>
          </a:xfrm>
          <a:prstGeom prst="rect">
            <a:avLst/>
          </a:prstGeom>
        </p:spPr>
        <p:txBody>
          <a:bodyPr>
            <a:normAutofit/>
          </a:bodyPr>
          <a:lstStyle/>
          <a:p>
            <a:pPr lvl="0">
              <a:spcBef>
                <a:spcPts val="2000"/>
              </a:spcBef>
            </a:pPr>
            <a:r>
              <a:rPr lang="fr-FR" sz="4800" dirty="0"/>
              <a:t>Culture et loisirs</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7" name="Shape 172">
            <a:extLst>
              <a:ext uri="{FF2B5EF4-FFF2-40B4-BE49-F238E27FC236}">
                <a16:creationId xmlns:a16="http://schemas.microsoft.com/office/drawing/2014/main" xmlns="" id="{68D53A44-2485-F24C-8D8C-808AADFAC1DA}"/>
              </a:ext>
            </a:extLst>
          </p:cNvPr>
          <p:cNvSpPr>
            <a:spLocks noGrp="1"/>
          </p:cNvSpPr>
          <p:nvPr>
            <p:ph type="body" idx="1"/>
          </p:nvPr>
        </p:nvSpPr>
        <p:spPr>
          <a:xfrm>
            <a:off x="952500" y="1966946"/>
            <a:ext cx="10664992" cy="6352805"/>
          </a:xfrm>
          <a:prstGeom prst="rect">
            <a:avLst/>
          </a:prstGeom>
        </p:spPr>
        <p:txBody>
          <a:bodyPr numCol="1" spcCol="360000">
            <a:normAutofit/>
          </a:bodyPr>
          <a:lstStyle/>
          <a:p>
            <a:pPr>
              <a:spcBef>
                <a:spcPts val="2000"/>
              </a:spcBef>
            </a:pPr>
            <a:r>
              <a:rPr lang="fr-FR" dirty="0">
                <a:highlight>
                  <a:srgbClr val="FFFF00"/>
                </a:highlight>
              </a:rPr>
              <a:t>À rédiger</a:t>
            </a:r>
            <a:endParaRPr lang="fr-FR" dirty="0"/>
          </a:p>
          <a:p>
            <a:pPr lvl="0">
              <a:spcBef>
                <a:spcPts val="2000"/>
              </a:spcBef>
            </a:pPr>
            <a:r>
              <a:rPr lang="fr-FR" dirty="0"/>
              <a:t>Inégalités dans l’accès à la culture</a:t>
            </a:r>
          </a:p>
          <a:p>
            <a:pPr lvl="0">
              <a:spcBef>
                <a:spcPts val="2000"/>
              </a:spcBef>
            </a:pPr>
            <a:r>
              <a:rPr lang="fr-FR" dirty="0"/>
              <a:t>Trop peu de pratique sportive</a:t>
            </a:r>
          </a:p>
          <a:p>
            <a:pPr lvl="0">
              <a:spcBef>
                <a:spcPts val="2000"/>
              </a:spcBef>
            </a:pPr>
            <a:r>
              <a:rPr lang="fr-FR" dirty="0"/>
              <a:t>Accès difficile à la pratique musicale</a:t>
            </a:r>
          </a:p>
          <a:p>
            <a:pPr lvl="0">
              <a:spcBef>
                <a:spcPts val="2000"/>
              </a:spcBef>
            </a:pPr>
            <a:r>
              <a:rPr lang="fr-FR" dirty="0"/>
              <a:t>Loisir = lot de consolation / occupationnel</a:t>
            </a:r>
          </a:p>
          <a:p>
            <a:pPr>
              <a:spcBef>
                <a:spcPts val="2000"/>
              </a:spcBef>
            </a:pPr>
            <a:r>
              <a:rPr lang="fr-FR" dirty="0">
                <a:solidFill>
                  <a:schemeClr val="accent2"/>
                </a:solidFill>
                <a:highlight>
                  <a:srgbClr val="FFFF00"/>
                </a:highlight>
                <a:latin typeface="Avenir Roman" panose="02000503020000020003" pitchFamily="2" charset="0"/>
              </a:rPr>
              <a:t>Ateliers et sorties</a:t>
            </a:r>
            <a:endParaRPr lang="fr-FR" dirty="0"/>
          </a:p>
          <a:p>
            <a:pPr lvl="0">
              <a:spcBef>
                <a:spcPts val="2000"/>
              </a:spcBef>
            </a:pPr>
            <a:endParaRPr lang="fr-FR" dirty="0"/>
          </a:p>
        </p:txBody>
      </p:sp>
    </p:spTree>
    <p:extLst>
      <p:ext uri="{BB962C8B-B14F-4D97-AF65-F5344CB8AC3E}">
        <p14:creationId xmlns:p14="http://schemas.microsoft.com/office/powerpoint/2010/main" val="3121831781"/>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3" name="image-slide-01.jpg"/>
          <p:cNvPicPr>
            <a:picLocks/>
          </p:cNvPicPr>
          <p:nvPr/>
        </p:nvPicPr>
        <p:blipFill>
          <a:blip r:embed="rId2"/>
          <a:srcRect l="11137" r="11137"/>
          <a:stretch>
            <a:fillRect/>
          </a:stretch>
        </p:blipFill>
        <p:spPr>
          <a:xfrm>
            <a:off x="-12304" y="-47427"/>
            <a:ext cx="13029408" cy="98484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501"/>
                </a:lnTo>
                <a:cubicBezTo>
                  <a:pt x="9" y="4510"/>
                  <a:pt x="18" y="4518"/>
                  <a:pt x="26" y="4527"/>
                </a:cubicBezTo>
                <a:cubicBezTo>
                  <a:pt x="5581" y="10225"/>
                  <a:pt x="11153" y="15915"/>
                  <a:pt x="16733" y="21600"/>
                </a:cubicBezTo>
                <a:lnTo>
                  <a:pt x="21600" y="21576"/>
                </a:lnTo>
                <a:lnTo>
                  <a:pt x="21592" y="0"/>
                </a:lnTo>
                <a:lnTo>
                  <a:pt x="0" y="0"/>
                </a:lnTo>
                <a:close/>
              </a:path>
            </a:pathLst>
          </a:custGeom>
          <a:ln w="12700">
            <a:miter lim="400000"/>
          </a:ln>
        </p:spPr>
      </p:pic>
      <p:sp>
        <p:nvSpPr>
          <p:cNvPr id="214" name="Shape 214"/>
          <p:cNvSpPr/>
          <p:nvPr/>
        </p:nvSpPr>
        <p:spPr>
          <a:xfrm rot="10800000">
            <a:off x="-4663" y="1977162"/>
            <a:ext cx="5371793" cy="77764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lnTo>
                  <a:pt x="21592" y="0"/>
                </a:lnTo>
                <a:lnTo>
                  <a:pt x="0" y="0"/>
                </a:lnTo>
                <a:close/>
              </a:path>
            </a:pathLst>
          </a:custGeom>
          <a:solidFill>
            <a:srgbClr val="1DC2CA"/>
          </a:solidFill>
          <a:ln w="12700">
            <a:miter lim="400000"/>
          </a:ln>
        </p:spPr>
        <p:txBody>
          <a:bodyPr lIns="0" tIns="0" rIns="0" bIns="0" anchor="ctr"/>
          <a:lstStyle/>
          <a:p>
            <a:pPr defTabSz="457200">
              <a:spcBef>
                <a:spcPts val="1500"/>
              </a:spcBef>
              <a:defRPr sz="1800" spc="0">
                <a:solidFill>
                  <a:srgbClr val="FFFFFF"/>
                </a:solidFill>
                <a:latin typeface="Avenir Light"/>
                <a:ea typeface="Avenir Light"/>
                <a:cs typeface="Avenir Light"/>
                <a:sym typeface="Avenir Light"/>
              </a:defRPr>
            </a:pPr>
            <a:endParaRPr/>
          </a:p>
        </p:txBody>
      </p:sp>
      <p:sp>
        <p:nvSpPr>
          <p:cNvPr id="215" name="Shape 215"/>
          <p:cNvSpPr/>
          <p:nvPr/>
        </p:nvSpPr>
        <p:spPr>
          <a:xfrm>
            <a:off x="307428" y="6674579"/>
            <a:ext cx="3060001" cy="2520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l" defTabSz="457200">
              <a:spcBef>
                <a:spcPts val="1500"/>
              </a:spcBef>
              <a:defRPr sz="3000" spc="0">
                <a:solidFill>
                  <a:srgbClr val="FFFFFF"/>
                </a:solidFill>
                <a:latin typeface="Avenir Book"/>
                <a:ea typeface="Avenir Book"/>
                <a:cs typeface="Avenir Book"/>
                <a:sym typeface="Avenir Book"/>
              </a:defRPr>
            </a:pPr>
            <a:r>
              <a:rPr dirty="0"/>
              <a:t>XÉNOS</a:t>
            </a:r>
          </a:p>
          <a:p>
            <a:pPr algn="l" defTabSz="457200">
              <a:spcBef>
                <a:spcPts val="600"/>
              </a:spcBef>
              <a:defRPr sz="1600" spc="0">
                <a:solidFill>
                  <a:srgbClr val="FFFFFF"/>
                </a:solidFill>
                <a:latin typeface="Avenir Light"/>
                <a:ea typeface="Avenir Light"/>
                <a:cs typeface="Avenir Light"/>
                <a:sym typeface="Avenir Light"/>
              </a:defRPr>
            </a:pPr>
            <a:r>
              <a:rPr lang="fr-FR" dirty="0"/>
              <a:t>59 chemin des Genêts</a:t>
            </a:r>
            <a:endParaRPr dirty="0"/>
          </a:p>
          <a:p>
            <a:pPr algn="l" defTabSz="457200">
              <a:spcBef>
                <a:spcPts val="600"/>
              </a:spcBef>
              <a:defRPr sz="1600" spc="0">
                <a:solidFill>
                  <a:srgbClr val="FFFFFF"/>
                </a:solidFill>
                <a:latin typeface="Avenir Light"/>
                <a:ea typeface="Avenir Light"/>
                <a:cs typeface="Avenir Light"/>
                <a:sym typeface="Avenir Light"/>
              </a:defRPr>
            </a:pPr>
            <a:r>
              <a:rPr dirty="0"/>
              <a:t>17</a:t>
            </a:r>
            <a:r>
              <a:rPr lang="fr-FR" dirty="0"/>
              <a:t>69</a:t>
            </a:r>
            <a:r>
              <a:rPr dirty="0"/>
              <a:t>0 </a:t>
            </a:r>
            <a:r>
              <a:rPr lang="fr-FR" dirty="0"/>
              <a:t>Angoulins</a:t>
            </a:r>
            <a:r>
              <a:rPr dirty="0"/>
              <a:t>, </a:t>
            </a:r>
            <a:endParaRPr lang="fr-FR" dirty="0"/>
          </a:p>
          <a:p>
            <a:pPr algn="l" defTabSz="457200">
              <a:spcBef>
                <a:spcPts val="600"/>
              </a:spcBef>
              <a:defRPr sz="1600" spc="0">
                <a:solidFill>
                  <a:srgbClr val="FFFFFF"/>
                </a:solidFill>
                <a:latin typeface="Avenir Light"/>
                <a:ea typeface="Avenir Light"/>
                <a:cs typeface="Avenir Light"/>
                <a:sym typeface="Avenir Light"/>
              </a:defRPr>
            </a:pPr>
            <a:r>
              <a:rPr dirty="0"/>
              <a:t>+33 6 61 63 95 61</a:t>
            </a:r>
          </a:p>
          <a:p>
            <a:pPr algn="l" defTabSz="457200">
              <a:spcBef>
                <a:spcPts val="600"/>
              </a:spcBef>
              <a:defRPr sz="1600" spc="0">
                <a:solidFill>
                  <a:srgbClr val="FFFFFF"/>
                </a:solidFill>
                <a:latin typeface="Avenir Light"/>
                <a:ea typeface="Avenir Light"/>
                <a:cs typeface="Avenir Light"/>
                <a:sym typeface="Avenir Light"/>
              </a:defRPr>
            </a:pPr>
            <a:r>
              <a:rPr u="sng" dirty="0">
                <a:hlinkClick r:id="rId3"/>
              </a:rPr>
              <a:t>contact@xenos.co</a:t>
            </a:r>
          </a:p>
          <a:p>
            <a:pPr algn="l" defTabSz="457200">
              <a:spcBef>
                <a:spcPts val="600"/>
              </a:spcBef>
              <a:defRPr sz="1600" spc="0">
                <a:solidFill>
                  <a:srgbClr val="FFFFFF"/>
                </a:solidFill>
                <a:latin typeface="Avenir Light"/>
                <a:ea typeface="Avenir Light"/>
                <a:cs typeface="Avenir Light"/>
                <a:sym typeface="Avenir Light"/>
              </a:defRPr>
            </a:pPr>
            <a:r>
              <a:rPr u="sng" dirty="0">
                <a:hlinkClick r:id="rId4"/>
              </a:rPr>
              <a:t>http://xenos.co/</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a:spcBef>
                <a:spcPts val="2000"/>
              </a:spcBef>
            </a:pPr>
            <a:r>
              <a:rPr lang="fr-FR" sz="6600" dirty="0">
                <a:latin typeface="Avenir Roman" panose="02000503020000020003" pitchFamily="2" charset="0"/>
              </a:rPr>
              <a:t>Accompagner l’évolution des personnes accueillies</a:t>
            </a:r>
          </a:p>
        </p:txBody>
      </p:sp>
      <p:sp>
        <p:nvSpPr>
          <p:cNvPr id="172" name="Shape 172"/>
          <p:cNvSpPr>
            <a:spLocks noGrp="1"/>
          </p:cNvSpPr>
          <p:nvPr>
            <p:ph type="body" idx="1"/>
          </p:nvPr>
        </p:nvSpPr>
        <p:spPr>
          <a:xfrm>
            <a:off x="952500" y="2603500"/>
            <a:ext cx="11212996" cy="5951297"/>
          </a:xfrm>
          <a:prstGeom prst="rect">
            <a:avLst/>
          </a:prstGeom>
        </p:spPr>
        <p:txBody>
          <a:bodyPr numCol="1" spcCol="360000">
            <a:normAutofit/>
          </a:bodyPr>
          <a:lstStyle/>
          <a:p>
            <a:pPr marL="0" indent="0" algn="ctr">
              <a:spcBef>
                <a:spcPts val="2000"/>
              </a:spcBef>
              <a:buNone/>
            </a:pPr>
            <a:r>
              <a:rPr lang="fr-FR" dirty="0">
                <a:latin typeface="Avenir Roman" panose="02000503020000020003" pitchFamily="2" charset="0"/>
              </a:rPr>
              <a:t>Depuis les précédentes orientations stratégiques </a:t>
            </a:r>
            <a:r>
              <a:rPr lang="fr-FR" dirty="0" smtClean="0">
                <a:latin typeface="Avenir Roman" panose="02000503020000020003" pitchFamily="2" charset="0"/>
              </a:rPr>
              <a:t>adopt</a:t>
            </a:r>
            <a:r>
              <a:rPr lang="fr-FR" dirty="0" smtClean="0">
                <a:latin typeface="Avenir Roman" panose="02000503020000020003" pitchFamily="2" charset="0"/>
              </a:rPr>
              <a:t>ées </a:t>
            </a:r>
            <a:r>
              <a:rPr lang="fr-FR" dirty="0">
                <a:latin typeface="Avenir Roman" panose="02000503020000020003" pitchFamily="2" charset="0"/>
              </a:rPr>
              <a:t>en 2012, les </a:t>
            </a:r>
            <a:r>
              <a:rPr lang="fr-FR" dirty="0" smtClean="0">
                <a:latin typeface="Avenir Roman" panose="02000503020000020003" pitchFamily="2" charset="0"/>
              </a:rPr>
              <a:t>personnes accueillies </a:t>
            </a:r>
            <a:r>
              <a:rPr lang="fr-FR" dirty="0">
                <a:latin typeface="Avenir Roman" panose="02000503020000020003" pitchFamily="2" charset="0"/>
              </a:rPr>
              <a:t>par EMMAÜS Solidarité ont beaucoup évolué. </a:t>
            </a:r>
          </a:p>
          <a:p>
            <a:pPr>
              <a:spcBef>
                <a:spcPts val="2000"/>
              </a:spcBef>
            </a:pPr>
            <a:r>
              <a:rPr lang="fr-FR" dirty="0">
                <a:latin typeface="Avenir Roman" panose="02000503020000020003" pitchFamily="2" charset="0"/>
              </a:rPr>
              <a:t>A</a:t>
            </a:r>
            <a:r>
              <a:rPr lang="fr-FR" dirty="0" smtClean="0">
                <a:latin typeface="Avenir Roman" panose="02000503020000020003" pitchFamily="2" charset="0"/>
              </a:rPr>
              <a:t>rrivée </a:t>
            </a:r>
            <a:r>
              <a:rPr lang="fr-FR" dirty="0">
                <a:latin typeface="Avenir Roman" panose="02000503020000020003" pitchFamily="2" charset="0"/>
              </a:rPr>
              <a:t>des migrants, mais aussi un public </a:t>
            </a:r>
            <a:r>
              <a:rPr lang="fr-FR" dirty="0" smtClean="0">
                <a:latin typeface="Avenir Roman" panose="02000503020000020003" pitchFamily="2" charset="0"/>
              </a:rPr>
              <a:t>plus nombreux</a:t>
            </a:r>
            <a:r>
              <a:rPr lang="fr-FR" dirty="0" smtClean="0">
                <a:latin typeface="Avenir Roman" panose="02000503020000020003" pitchFamily="2" charset="0"/>
              </a:rPr>
              <a:t> </a:t>
            </a:r>
            <a:r>
              <a:rPr lang="fr-FR" dirty="0">
                <a:latin typeface="Avenir Roman" panose="02000503020000020003" pitchFamily="2" charset="0"/>
              </a:rPr>
              <a:t>de femmes et </a:t>
            </a:r>
            <a:r>
              <a:rPr lang="fr-FR" dirty="0" smtClean="0">
                <a:latin typeface="Avenir Roman" panose="02000503020000020003" pitchFamily="2" charset="0"/>
              </a:rPr>
              <a:t>de </a:t>
            </a:r>
            <a:r>
              <a:rPr lang="fr-FR" dirty="0">
                <a:latin typeface="Avenir Roman" panose="02000503020000020003" pitchFamily="2" charset="0"/>
              </a:rPr>
              <a:t>familles à la rue. </a:t>
            </a:r>
            <a:endParaRPr lang="fr-FR" dirty="0" smtClean="0">
              <a:latin typeface="Avenir Roman" panose="02000503020000020003" pitchFamily="2" charset="0"/>
            </a:endParaRPr>
          </a:p>
          <a:p>
            <a:pPr>
              <a:spcBef>
                <a:spcPts val="2000"/>
              </a:spcBef>
            </a:pPr>
            <a:r>
              <a:rPr lang="fr-FR" dirty="0" smtClean="0">
                <a:latin typeface="Avenir Roman" panose="02000503020000020003" pitchFamily="2" charset="0"/>
              </a:rPr>
              <a:t>Les problématiques de santé – physique et mentale – se sont aggravées,</a:t>
            </a:r>
            <a:endParaRPr lang="fr-FR" dirty="0">
              <a:latin typeface="Avenir Roman" panose="02000503020000020003" pitchFamily="2" charset="0"/>
            </a:endParaRPr>
          </a:p>
          <a:p>
            <a:pPr>
              <a:spcBef>
                <a:spcPts val="2000"/>
              </a:spcBef>
            </a:pPr>
            <a:r>
              <a:rPr lang="fr-FR" dirty="0">
                <a:latin typeface="Avenir Roman" panose="02000503020000020003" pitchFamily="2" charset="0"/>
              </a:rPr>
              <a:t>Les équipes doivent aussi faire face au phénomène du vieillissement de personnes </a:t>
            </a:r>
            <a:r>
              <a:rPr lang="fr-FR" dirty="0" smtClean="0">
                <a:latin typeface="Avenir Roman" panose="02000503020000020003" pitchFamily="2" charset="0"/>
              </a:rPr>
              <a:t>parfois </a:t>
            </a:r>
            <a:r>
              <a:rPr lang="fr-FR" dirty="0" smtClean="0">
                <a:latin typeface="Avenir Roman" panose="02000503020000020003" pitchFamily="2" charset="0"/>
              </a:rPr>
              <a:t>appelées </a:t>
            </a:r>
            <a:r>
              <a:rPr lang="fr-FR" dirty="0">
                <a:latin typeface="Avenir Roman" panose="02000503020000020003" pitchFamily="2" charset="0"/>
              </a:rPr>
              <a:t>à finir leur vie dans les </a:t>
            </a:r>
            <a:r>
              <a:rPr lang="fr-FR" dirty="0" smtClean="0">
                <a:latin typeface="Avenir Roman" panose="02000503020000020003" pitchFamily="2" charset="0"/>
              </a:rPr>
              <a:t>structures,</a:t>
            </a:r>
          </a:p>
          <a:p>
            <a:pPr>
              <a:spcBef>
                <a:spcPts val="2000"/>
              </a:spcBef>
            </a:pPr>
            <a:r>
              <a:rPr lang="fr-FR" dirty="0" smtClean="0">
                <a:latin typeface="Avenir Roman" panose="02000503020000020003" pitchFamily="2" charset="0"/>
              </a:rPr>
              <a:t>S’ajoute la question complexe des sans papiers,</a:t>
            </a:r>
            <a:endParaRPr lang="fr-FR" dirty="0">
              <a:latin typeface="Avenir Roman" panose="02000503020000020003" pitchFamily="2" charset="0"/>
            </a:endParaRP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68282403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a:spcBef>
                <a:spcPts val="2000"/>
              </a:spcBef>
            </a:pPr>
            <a:r>
              <a:rPr lang="fr-FR" sz="6600" dirty="0">
                <a:latin typeface="Avenir Roman" panose="02000503020000020003" pitchFamily="2" charset="0"/>
              </a:rPr>
              <a:t>Protéger l’intégrité de </a:t>
            </a:r>
            <a:r>
              <a:rPr lang="fr-FR" sz="6600" dirty="0" err="1">
                <a:latin typeface="Avenir Roman" panose="02000503020000020003" pitchFamily="2" charset="0"/>
              </a:rPr>
              <a:t>chacun·e</a:t>
            </a:r>
            <a:r>
              <a:rPr lang="fr-FR" sz="6600" dirty="0">
                <a:latin typeface="Avenir Roman" panose="02000503020000020003" pitchFamily="2" charset="0"/>
              </a:rPr>
              <a:t> dans un cadre collectif</a:t>
            </a:r>
          </a:p>
        </p:txBody>
      </p:sp>
      <p:sp>
        <p:nvSpPr>
          <p:cNvPr id="172" name="Shape 172"/>
          <p:cNvSpPr>
            <a:spLocks noGrp="1"/>
          </p:cNvSpPr>
          <p:nvPr>
            <p:ph type="body" idx="1"/>
          </p:nvPr>
        </p:nvSpPr>
        <p:spPr>
          <a:xfrm>
            <a:off x="952500" y="2753610"/>
            <a:ext cx="11587843" cy="5951297"/>
          </a:xfrm>
          <a:prstGeom prst="rect">
            <a:avLst/>
          </a:prstGeom>
        </p:spPr>
        <p:txBody>
          <a:bodyPr numCol="1" spcCol="360000">
            <a:normAutofit lnSpcReduction="10000"/>
          </a:bodyPr>
          <a:lstStyle/>
          <a:p>
            <a:pPr>
              <a:spcBef>
                <a:spcPts val="2000"/>
              </a:spcBef>
            </a:pPr>
            <a:r>
              <a:rPr lang="fr-FR" dirty="0" smtClean="0">
                <a:latin typeface="Avenir Roman" panose="02000503020000020003" pitchFamily="2" charset="0"/>
              </a:rPr>
              <a:t>Malgré </a:t>
            </a:r>
            <a:r>
              <a:rPr lang="fr-FR" dirty="0">
                <a:latin typeface="Avenir Roman" panose="02000503020000020003" pitchFamily="2" charset="0"/>
              </a:rPr>
              <a:t>l</a:t>
            </a:r>
            <a:r>
              <a:rPr lang="fr-FR" dirty="0" smtClean="0">
                <a:latin typeface="Avenir Roman" panose="02000503020000020003" pitchFamily="2" charset="0"/>
              </a:rPr>
              <a:t>es efforts faits au plan des travaux d’humanisation, la </a:t>
            </a:r>
            <a:r>
              <a:rPr lang="fr-FR" dirty="0">
                <a:latin typeface="Avenir Roman" panose="02000503020000020003" pitchFamily="2" charset="0"/>
              </a:rPr>
              <a:t>vie collective dans les structures </a:t>
            </a:r>
            <a:r>
              <a:rPr lang="fr-FR" dirty="0" smtClean="0">
                <a:latin typeface="Avenir Roman" panose="02000503020000020003" pitchFamily="2" charset="0"/>
              </a:rPr>
              <a:t>peut </a:t>
            </a:r>
            <a:r>
              <a:rPr lang="fr-FR" dirty="0">
                <a:latin typeface="Avenir Roman" panose="02000503020000020003" pitchFamily="2" charset="0"/>
              </a:rPr>
              <a:t>être source de tensions. Assurer le bien-être de tous et toutes, </a:t>
            </a:r>
            <a:r>
              <a:rPr lang="fr-FR" dirty="0" smtClean="0">
                <a:latin typeface="Avenir Roman" panose="02000503020000020003" pitchFamily="2" charset="0"/>
              </a:rPr>
              <a:t>équipes </a:t>
            </a:r>
            <a:r>
              <a:rPr lang="fr-FR" dirty="0" smtClean="0">
                <a:latin typeface="Avenir Roman" panose="02000503020000020003" pitchFamily="2" charset="0"/>
              </a:rPr>
              <a:t>et personnes hébergées</a:t>
            </a:r>
            <a:r>
              <a:rPr lang="fr-FR" dirty="0">
                <a:latin typeface="Avenir Roman" panose="02000503020000020003" pitchFamily="2" charset="0"/>
              </a:rPr>
              <a:t>, est essentiel pour un accompagnement de qualité</a:t>
            </a:r>
          </a:p>
          <a:p>
            <a:pPr>
              <a:spcBef>
                <a:spcPts val="2000"/>
              </a:spcBef>
            </a:pPr>
            <a:r>
              <a:rPr lang="fr-FR" dirty="0">
                <a:latin typeface="Avenir Roman" panose="02000503020000020003" pitchFamily="2" charset="0"/>
              </a:rPr>
              <a:t>Il faut savoir prendre en charge la détresse psychologique des personnes accueillies comme des salariés, quand elle survient, prévenir les comportements violents et protéger la place  des femmes dans l’espace public </a:t>
            </a:r>
          </a:p>
          <a:p>
            <a:pPr>
              <a:spcBef>
                <a:spcPts val="2000"/>
              </a:spcBef>
            </a:pPr>
            <a:r>
              <a:rPr lang="fr-FR" dirty="0">
                <a:latin typeface="Avenir Roman" panose="02000503020000020003" pitchFamily="2" charset="0"/>
              </a:rPr>
              <a:t>Il faut pouvoir aussi répondre au besoin d’intimité, permettre une vie sexuelle aux personnes en couple et gérer les désagréments du </a:t>
            </a:r>
            <a:r>
              <a:rPr lang="fr-FR" dirty="0" smtClean="0">
                <a:latin typeface="Avenir Roman" panose="02000503020000020003" pitchFamily="2" charset="0"/>
              </a:rPr>
              <a:t>quotidien</a:t>
            </a:r>
            <a:endParaRPr lang="fr-FR" dirty="0">
              <a:latin typeface="Avenir Roman" panose="02000503020000020003" pitchFamily="2" charset="0"/>
            </a:endParaRP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406845544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a:spcBef>
                <a:spcPts val="2000"/>
              </a:spcBef>
            </a:pPr>
            <a:r>
              <a:rPr lang="fr-FR" sz="6600" dirty="0">
                <a:latin typeface="Avenir Roman" panose="02000503020000020003" pitchFamily="2" charset="0"/>
              </a:rPr>
              <a:t>Améliorer la qualité de l’accueil et du suivi</a:t>
            </a:r>
          </a:p>
        </p:txBody>
      </p:sp>
      <p:sp>
        <p:nvSpPr>
          <p:cNvPr id="172" name="Shape 172"/>
          <p:cNvSpPr>
            <a:spLocks noGrp="1"/>
          </p:cNvSpPr>
          <p:nvPr>
            <p:ph type="body" idx="1"/>
          </p:nvPr>
        </p:nvSpPr>
        <p:spPr>
          <a:xfrm>
            <a:off x="952500" y="2981280"/>
            <a:ext cx="11212996" cy="5789233"/>
          </a:xfrm>
          <a:prstGeom prst="rect">
            <a:avLst/>
          </a:prstGeom>
        </p:spPr>
        <p:txBody>
          <a:bodyPr numCol="1" spcCol="360000">
            <a:normAutofit/>
          </a:bodyPr>
          <a:lstStyle/>
          <a:p>
            <a:pPr>
              <a:spcBef>
                <a:spcPts val="2000"/>
              </a:spcBef>
            </a:pPr>
            <a:r>
              <a:rPr lang="fr-FR" dirty="0">
                <a:latin typeface="Avenir Roman" panose="02000503020000020003" pitchFamily="2" charset="0"/>
              </a:rPr>
              <a:t>Satisfaire les besoins de base </a:t>
            </a:r>
            <a:r>
              <a:rPr lang="fr-FR" dirty="0" smtClean="0">
                <a:latin typeface="Avenir Roman" panose="02000503020000020003" pitchFamily="2" charset="0"/>
              </a:rPr>
              <a:t>est </a:t>
            </a:r>
            <a:r>
              <a:rPr lang="fr-FR" dirty="0">
                <a:latin typeface="Avenir Roman" panose="02000503020000020003" pitchFamily="2" charset="0"/>
              </a:rPr>
              <a:t>au cœur des missions d’EMMAÜS Solidarité : avoir un toit pour vivre, </a:t>
            </a:r>
            <a:r>
              <a:rPr lang="fr-FR" dirty="0" smtClean="0">
                <a:latin typeface="Avenir Roman" panose="02000503020000020003" pitchFamily="2" charset="0"/>
              </a:rPr>
              <a:t>répondre aux besoins vitaux</a:t>
            </a:r>
            <a:r>
              <a:rPr lang="fr-FR" dirty="0" smtClean="0">
                <a:latin typeface="Avenir Roman" panose="02000503020000020003" pitchFamily="2" charset="0"/>
              </a:rPr>
              <a:t>.</a:t>
            </a:r>
            <a:endParaRPr lang="fr-FR" dirty="0">
              <a:latin typeface="Avenir Roman" panose="02000503020000020003" pitchFamily="2" charset="0"/>
            </a:endParaRPr>
          </a:p>
          <a:p>
            <a:pPr>
              <a:spcBef>
                <a:spcPts val="2000"/>
              </a:spcBef>
            </a:pPr>
            <a:r>
              <a:rPr lang="fr-FR" dirty="0">
                <a:latin typeface="Avenir Roman" panose="02000503020000020003" pitchFamily="2" charset="0"/>
              </a:rPr>
              <a:t>Les repas et la propreté des locaux peuvent être source de mécontentement, tout comme les sanitaires et les chambres partagés. La prise en charge des animaux est aussi régulièrement demandée.</a:t>
            </a:r>
          </a:p>
          <a:p>
            <a:pPr>
              <a:spcBef>
                <a:spcPts val="2000"/>
              </a:spcBef>
            </a:pPr>
            <a:r>
              <a:rPr lang="fr-FR" dirty="0">
                <a:latin typeface="Avenir Roman" panose="02000503020000020003" pitchFamily="2" charset="0"/>
              </a:rPr>
              <a:t>La pérennité des prises en charge (trop de ruptures), le respect des souhaits des personnes dans les propositions qui leur sont faites et un meilleur suivi des demandes des personnes accueillies sont également des enjeux important</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162419601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a:spcBef>
                <a:spcPts val="2000"/>
              </a:spcBef>
            </a:pPr>
            <a:r>
              <a:rPr lang="fr-FR" sz="6600" dirty="0">
                <a:latin typeface="Avenir Roman" panose="02000503020000020003" pitchFamily="2" charset="0"/>
              </a:rPr>
              <a:t>Améliorer </a:t>
            </a:r>
            <a:br>
              <a:rPr lang="fr-FR" sz="6600" dirty="0">
                <a:latin typeface="Avenir Roman" panose="02000503020000020003" pitchFamily="2" charset="0"/>
              </a:rPr>
            </a:br>
            <a:r>
              <a:rPr lang="fr-FR" sz="6600" dirty="0">
                <a:latin typeface="Avenir Roman" panose="02000503020000020003" pitchFamily="2" charset="0"/>
              </a:rPr>
              <a:t>le fonctionnement interne</a:t>
            </a:r>
          </a:p>
        </p:txBody>
      </p:sp>
      <p:sp>
        <p:nvSpPr>
          <p:cNvPr id="172" name="Shape 172"/>
          <p:cNvSpPr>
            <a:spLocks noGrp="1"/>
          </p:cNvSpPr>
          <p:nvPr>
            <p:ph type="body" idx="1"/>
          </p:nvPr>
        </p:nvSpPr>
        <p:spPr>
          <a:xfrm>
            <a:off x="952500" y="2417708"/>
            <a:ext cx="11212996" cy="6352805"/>
          </a:xfrm>
          <a:prstGeom prst="rect">
            <a:avLst/>
          </a:prstGeom>
        </p:spPr>
        <p:txBody>
          <a:bodyPr numCol="1" spcCol="360000">
            <a:normAutofit/>
          </a:bodyPr>
          <a:lstStyle/>
          <a:p>
            <a:pPr>
              <a:spcBef>
                <a:spcPts val="2000"/>
              </a:spcBef>
            </a:pPr>
            <a:r>
              <a:rPr lang="fr-FR" dirty="0">
                <a:latin typeface="Avenir Roman" panose="02000503020000020003" pitchFamily="2" charset="0"/>
              </a:rPr>
              <a:t>Beaucoup de réunions, des délais </a:t>
            </a:r>
            <a:r>
              <a:rPr lang="fr-FR" dirty="0" smtClean="0">
                <a:latin typeface="Avenir Roman" panose="02000503020000020003" pitchFamily="2" charset="0"/>
              </a:rPr>
              <a:t>de réponses </a:t>
            </a:r>
            <a:r>
              <a:rPr lang="fr-FR" dirty="0" smtClean="0">
                <a:latin typeface="Avenir Roman" panose="02000503020000020003" pitchFamily="2" charset="0"/>
              </a:rPr>
              <a:t>parfois </a:t>
            </a:r>
            <a:r>
              <a:rPr lang="fr-FR" dirty="0" smtClean="0">
                <a:latin typeface="Avenir Roman" panose="02000503020000020003" pitchFamily="2" charset="0"/>
              </a:rPr>
              <a:t>importants, des </a:t>
            </a:r>
            <a:r>
              <a:rPr lang="fr-FR" dirty="0">
                <a:latin typeface="Avenir Roman" panose="02000503020000020003" pitchFamily="2" charset="0"/>
              </a:rPr>
              <a:t>procédures </a:t>
            </a:r>
            <a:r>
              <a:rPr lang="fr-FR" dirty="0" smtClean="0">
                <a:latin typeface="Avenir Roman" panose="02000503020000020003" pitchFamily="2" charset="0"/>
              </a:rPr>
              <a:t>estimées complexes</a:t>
            </a:r>
            <a:r>
              <a:rPr lang="fr-FR" dirty="0">
                <a:latin typeface="Avenir Roman" panose="02000503020000020003" pitchFamily="2" charset="0"/>
              </a:rPr>
              <a:t>, </a:t>
            </a:r>
            <a:r>
              <a:rPr lang="fr-FR" dirty="0" smtClean="0">
                <a:latin typeface="Avenir Roman" panose="02000503020000020003" pitchFamily="2" charset="0"/>
              </a:rPr>
              <a:t>une clarification des niveaux hiérarchiques, </a:t>
            </a:r>
            <a:r>
              <a:rPr lang="fr-FR" dirty="0">
                <a:latin typeface="Avenir Roman" panose="02000503020000020003" pitchFamily="2" charset="0"/>
              </a:rPr>
              <a:t>sont autant d’axes d’amélioration.</a:t>
            </a:r>
          </a:p>
          <a:p>
            <a:pPr>
              <a:spcBef>
                <a:spcPts val="2000"/>
              </a:spcBef>
            </a:pPr>
            <a:r>
              <a:rPr lang="fr-FR" dirty="0">
                <a:latin typeface="Avenir Roman" panose="02000503020000020003" pitchFamily="2" charset="0"/>
              </a:rPr>
              <a:t>L’articulation entre bénévoles et salariés comme la définition des fonctions et des rôles gagneraient à être clarifiées</a:t>
            </a:r>
          </a:p>
          <a:p>
            <a:pPr>
              <a:spcBef>
                <a:spcPts val="2000"/>
              </a:spcBef>
            </a:pPr>
            <a:r>
              <a:rPr lang="fr-FR" dirty="0">
                <a:latin typeface="Avenir Roman" panose="02000503020000020003" pitchFamily="2" charset="0"/>
              </a:rPr>
              <a:t>Une mutualisation accrue entre les structures, la modélisation et le partage des bonnes pratiques seraient un plus</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76809867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a:spcBef>
                <a:spcPts val="2000"/>
              </a:spcBef>
            </a:pPr>
            <a:r>
              <a:rPr lang="fr-FR" sz="6600" dirty="0">
                <a:latin typeface="Avenir Roman" panose="02000503020000020003" pitchFamily="2" charset="0"/>
              </a:rPr>
              <a:t>Améliorer nos outils</a:t>
            </a:r>
          </a:p>
        </p:txBody>
      </p:sp>
      <p:sp>
        <p:nvSpPr>
          <p:cNvPr id="172" name="Shape 172"/>
          <p:cNvSpPr>
            <a:spLocks noGrp="1"/>
          </p:cNvSpPr>
          <p:nvPr>
            <p:ph type="body" idx="1"/>
          </p:nvPr>
        </p:nvSpPr>
        <p:spPr>
          <a:xfrm>
            <a:off x="952500" y="2417708"/>
            <a:ext cx="11212996" cy="5951297"/>
          </a:xfrm>
          <a:prstGeom prst="rect">
            <a:avLst/>
          </a:prstGeom>
        </p:spPr>
        <p:txBody>
          <a:bodyPr numCol="1" spcCol="360000">
            <a:normAutofit/>
          </a:bodyPr>
          <a:lstStyle/>
          <a:p>
            <a:pPr>
              <a:spcBef>
                <a:spcPts val="2000"/>
              </a:spcBef>
            </a:pPr>
            <a:r>
              <a:rPr lang="fr-FR" dirty="0">
                <a:latin typeface="Avenir Roman" panose="02000503020000020003" pitchFamily="2" charset="0"/>
              </a:rPr>
              <a:t>Un matériel qui parfois ne fonctionne </a:t>
            </a:r>
            <a:r>
              <a:rPr lang="fr-FR" dirty="0" smtClean="0">
                <a:latin typeface="Avenir Roman" panose="02000503020000020003" pitchFamily="2" charset="0"/>
              </a:rPr>
              <a:t>pas, un parc informatique à </a:t>
            </a:r>
            <a:r>
              <a:rPr lang="fr-FR" dirty="0" err="1" smtClean="0">
                <a:latin typeface="Avenir Roman" panose="02000503020000020003" pitchFamily="2" charset="0"/>
              </a:rPr>
              <a:t>developper</a:t>
            </a:r>
            <a:r>
              <a:rPr lang="fr-FR" dirty="0" smtClean="0">
                <a:latin typeface="Avenir Roman" panose="02000503020000020003" pitchFamily="2" charset="0"/>
              </a:rPr>
              <a:t>, une </a:t>
            </a:r>
            <a:r>
              <a:rPr lang="fr-FR" dirty="0">
                <a:latin typeface="Avenir Roman" panose="02000503020000020003" pitchFamily="2" charset="0"/>
              </a:rPr>
              <a:t>communication interne perfectible (notamment autour des ateliers)</a:t>
            </a:r>
          </a:p>
          <a:p>
            <a:pPr>
              <a:spcBef>
                <a:spcPts val="2000"/>
              </a:spcBef>
            </a:pPr>
            <a:r>
              <a:rPr lang="fr-FR" dirty="0">
                <a:latin typeface="Avenir Roman" panose="02000503020000020003" pitchFamily="2" charset="0"/>
              </a:rPr>
              <a:t>La nécessité de mettre en place des espaces d’échange et de partage pour documenter et modéliser nos pratiques</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34449031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a:spcBef>
                <a:spcPts val="2000"/>
              </a:spcBef>
            </a:pPr>
            <a:r>
              <a:rPr lang="fr-FR" sz="6600" dirty="0">
                <a:latin typeface="Avenir Roman" panose="02000503020000020003" pitchFamily="2" charset="0"/>
              </a:rPr>
              <a:t>Accompagner vers le logement et l’emploi</a:t>
            </a:r>
          </a:p>
        </p:txBody>
      </p:sp>
      <p:sp>
        <p:nvSpPr>
          <p:cNvPr id="172" name="Shape 172"/>
          <p:cNvSpPr>
            <a:spLocks noGrp="1"/>
          </p:cNvSpPr>
          <p:nvPr>
            <p:ph type="body" idx="1"/>
          </p:nvPr>
        </p:nvSpPr>
        <p:spPr>
          <a:xfrm>
            <a:off x="952500" y="2866980"/>
            <a:ext cx="11212996" cy="5789233"/>
          </a:xfrm>
          <a:prstGeom prst="rect">
            <a:avLst/>
          </a:prstGeom>
        </p:spPr>
        <p:txBody>
          <a:bodyPr numCol="1" spcCol="360000">
            <a:normAutofit fontScale="85000" lnSpcReduction="10000"/>
          </a:bodyPr>
          <a:lstStyle/>
          <a:p>
            <a:pPr>
              <a:spcBef>
                <a:spcPts val="2000"/>
              </a:spcBef>
            </a:pPr>
            <a:r>
              <a:rPr lang="fr-FR" dirty="0"/>
              <a:t>La réinsertion professionnelle des </a:t>
            </a:r>
            <a:r>
              <a:rPr lang="fr-FR" dirty="0" smtClean="0"/>
              <a:t>personnes accueillies </a:t>
            </a:r>
            <a:r>
              <a:rPr lang="fr-FR" dirty="0"/>
              <a:t>est essentiel à leur parcours. EMMAÜS Solidarité dispose de </a:t>
            </a:r>
            <a:r>
              <a:rPr lang="fr-FR" dirty="0" smtClean="0"/>
              <a:t>marges </a:t>
            </a:r>
            <a:r>
              <a:rPr lang="fr-FR" dirty="0"/>
              <a:t>de progrès dans ce domaine</a:t>
            </a:r>
          </a:p>
          <a:p>
            <a:pPr>
              <a:spcBef>
                <a:spcPts val="2000"/>
              </a:spcBef>
            </a:pPr>
            <a:r>
              <a:rPr lang="fr-FR" dirty="0"/>
              <a:t>Valoriser sa place dans le secteur de l’économie sociale et solidaire, développer les chantiers d’insertion, construire des partenariats pour </a:t>
            </a:r>
            <a:r>
              <a:rPr lang="fr-FR" dirty="0" smtClean="0"/>
              <a:t>l’accès ou le </a:t>
            </a:r>
            <a:r>
              <a:rPr lang="fr-FR" dirty="0"/>
              <a:t>retour à </a:t>
            </a:r>
            <a:r>
              <a:rPr lang="fr-FR" dirty="0" smtClean="0"/>
              <a:t>l’emploi, </a:t>
            </a:r>
            <a:r>
              <a:rPr lang="fr-FR" dirty="0"/>
              <a:t>autant de </a:t>
            </a:r>
            <a:r>
              <a:rPr lang="fr-FR" dirty="0" smtClean="0"/>
              <a:t>pistes </a:t>
            </a:r>
            <a:r>
              <a:rPr lang="fr-FR" dirty="0"/>
              <a:t>pour assurer une meilleure insertion </a:t>
            </a:r>
            <a:r>
              <a:rPr lang="fr-FR" dirty="0" smtClean="0"/>
              <a:t>professionnelle </a:t>
            </a:r>
            <a:endParaRPr lang="fr-FR" dirty="0"/>
          </a:p>
          <a:p>
            <a:pPr>
              <a:spcBef>
                <a:spcPts val="2000"/>
              </a:spcBef>
            </a:pPr>
            <a:r>
              <a:rPr lang="fr-FR" dirty="0"/>
              <a:t>Avec le retour à l’emploi, l’accès au logement est rendu possible. Pour fluidifier les parcours, EMMAÜS Solidarité pourrait </a:t>
            </a:r>
            <a:r>
              <a:rPr lang="fr-FR" dirty="0" smtClean="0"/>
              <a:t>intensifier son implication </a:t>
            </a:r>
            <a:r>
              <a:rPr lang="fr-FR" dirty="0" smtClean="0"/>
              <a:t>sur </a:t>
            </a:r>
            <a:r>
              <a:rPr lang="fr-FR" dirty="0"/>
              <a:t>le logement </a:t>
            </a:r>
            <a:r>
              <a:rPr lang="fr-FR" dirty="0" smtClean="0"/>
              <a:t>(</a:t>
            </a:r>
            <a:r>
              <a:rPr lang="fr-FR" dirty="0" smtClean="0"/>
              <a:t>conventions supplémentaires avec les </a:t>
            </a:r>
            <a:r>
              <a:rPr lang="fr-FR" dirty="0" smtClean="0"/>
              <a:t>bailleurs</a:t>
            </a:r>
            <a:r>
              <a:rPr lang="fr-FR" dirty="0"/>
              <a:t>…) et </a:t>
            </a:r>
            <a:r>
              <a:rPr lang="fr-FR" dirty="0" smtClean="0"/>
              <a:t>développer ses initiatives sur</a:t>
            </a:r>
            <a:r>
              <a:rPr lang="fr-FR" dirty="0" smtClean="0"/>
              <a:t> </a:t>
            </a:r>
            <a:r>
              <a:rPr lang="fr-FR" dirty="0"/>
              <a:t>le </a:t>
            </a:r>
            <a:r>
              <a:rPr lang="fr-FR" dirty="0" smtClean="0"/>
              <a:t>Logement d’Abord</a:t>
            </a:r>
            <a:r>
              <a:rPr lang="fr-FR" dirty="0"/>
              <a:t>.</a:t>
            </a: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1052037552"/>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title"/>
          </p:nvPr>
        </p:nvSpPr>
        <p:spPr>
          <a:prstGeom prst="rect">
            <a:avLst/>
          </a:prstGeom>
        </p:spPr>
        <p:txBody>
          <a:bodyPr>
            <a:normAutofit/>
          </a:bodyPr>
          <a:lstStyle/>
          <a:p>
            <a:pPr>
              <a:spcBef>
                <a:spcPts val="2000"/>
              </a:spcBef>
            </a:pPr>
            <a:r>
              <a:rPr lang="fr-FR" sz="6600" dirty="0">
                <a:latin typeface="Avenir Roman" panose="02000503020000020003" pitchFamily="2" charset="0"/>
              </a:rPr>
              <a:t>Favoriser l’émancipation</a:t>
            </a:r>
          </a:p>
        </p:txBody>
      </p:sp>
      <p:sp>
        <p:nvSpPr>
          <p:cNvPr id="172" name="Shape 172"/>
          <p:cNvSpPr>
            <a:spLocks noGrp="1"/>
          </p:cNvSpPr>
          <p:nvPr>
            <p:ph type="body" idx="1"/>
          </p:nvPr>
        </p:nvSpPr>
        <p:spPr>
          <a:xfrm>
            <a:off x="952500" y="2417708"/>
            <a:ext cx="11212996" cy="6352805"/>
          </a:xfrm>
          <a:prstGeom prst="rect">
            <a:avLst/>
          </a:prstGeom>
        </p:spPr>
        <p:txBody>
          <a:bodyPr numCol="1" spcCol="360000">
            <a:normAutofit/>
          </a:bodyPr>
          <a:lstStyle/>
          <a:p>
            <a:pPr>
              <a:spcBef>
                <a:spcPts val="2000"/>
              </a:spcBef>
            </a:pPr>
            <a:r>
              <a:rPr lang="fr-FR" dirty="0">
                <a:latin typeface="Avenir Roman" panose="02000503020000020003" pitchFamily="2" charset="0"/>
              </a:rPr>
              <a:t>Une culture de l’infantilisation ou une culture occupationnelle sont parfois </a:t>
            </a:r>
            <a:r>
              <a:rPr lang="fr-FR" dirty="0" smtClean="0">
                <a:latin typeface="Avenir Roman" panose="02000503020000020003" pitchFamily="2" charset="0"/>
              </a:rPr>
              <a:t>reprochées</a:t>
            </a:r>
            <a:endParaRPr lang="fr-FR" dirty="0"/>
          </a:p>
          <a:p>
            <a:pPr>
              <a:spcBef>
                <a:spcPts val="2000"/>
              </a:spcBef>
            </a:pPr>
            <a:r>
              <a:rPr lang="fr-FR" dirty="0">
                <a:latin typeface="Avenir Roman" panose="02000503020000020003" pitchFamily="2" charset="0"/>
              </a:rPr>
              <a:t>Mettre les personnes accueillies en situation d’autonomie, les responsabiliser, leur permettre de donner leur avis sur les décisions qui les concernent (activités, achats, repas…) sont autant d’occasion de favoriser leur émancipation</a:t>
            </a:r>
          </a:p>
          <a:p>
            <a:pPr>
              <a:spcBef>
                <a:spcPts val="2000"/>
              </a:spcBef>
            </a:pPr>
            <a:endParaRPr lang="fr-FR" dirty="0">
              <a:highlight>
                <a:srgbClr val="FFFF00"/>
              </a:highlight>
              <a:latin typeface="Avenir Roman" panose="02000503020000020003" pitchFamily="2" charset="0"/>
            </a:endParaRPr>
          </a:p>
        </p:txBody>
      </p:sp>
      <p:sp>
        <p:nvSpPr>
          <p:cNvPr id="2" name="ZoneTexte 1">
            <a:extLst>
              <a:ext uri="{FF2B5EF4-FFF2-40B4-BE49-F238E27FC236}">
                <a16:creationId xmlns:a16="http://schemas.microsoft.com/office/drawing/2014/main" xmlns="" id="{09EEBDCD-0CF8-894D-A7A0-54BC2F27DD44}"/>
              </a:ext>
            </a:extLst>
          </p:cNvPr>
          <p:cNvSpPr txBox="1"/>
          <p:nvPr/>
        </p:nvSpPr>
        <p:spPr>
          <a:xfrm>
            <a:off x="7907816" y="1384595"/>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fr-FR" sz="36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4040613044"/>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10683</TotalTime>
  <Words>1206</Words>
  <Application>Microsoft Office PowerPoint</Application>
  <PresentationFormat>Personnalisé</PresentationFormat>
  <Paragraphs>99</Paragraphs>
  <Slides>23</Slides>
  <Notes>22</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23</vt:i4>
      </vt:variant>
    </vt:vector>
  </HeadingPairs>
  <TitlesOfParts>
    <vt:vector size="30" baseType="lpstr">
      <vt:lpstr>Avenir Book</vt:lpstr>
      <vt:lpstr>Avenir Light</vt:lpstr>
      <vt:lpstr>Avenir Roman</vt:lpstr>
      <vt:lpstr>Helvetica</vt:lpstr>
      <vt:lpstr>Helvetica Light</vt:lpstr>
      <vt:lpstr>Helvetica Neue</vt:lpstr>
      <vt:lpstr>White</vt:lpstr>
      <vt:lpstr>Présentation PowerPoint</vt:lpstr>
      <vt:lpstr>Faire face à la baisse des financements</vt:lpstr>
      <vt:lpstr>Accompagner l’évolution des personnes accueillies</vt:lpstr>
      <vt:lpstr>Protéger l’intégrité de chacun·e dans un cadre collectif</vt:lpstr>
      <vt:lpstr>Améliorer la qualité de l’accueil et du suivi</vt:lpstr>
      <vt:lpstr>Améliorer  le fonctionnement interne</vt:lpstr>
      <vt:lpstr>Améliorer nos outils</vt:lpstr>
      <vt:lpstr>Accompagner vers le logement et l’emploi</vt:lpstr>
      <vt:lpstr>Favoriser l’émancipation</vt:lpstr>
      <vt:lpstr>Faire vivre les valeurs d’Emmaüs Solidarité</vt:lpstr>
      <vt:lpstr>Répondre  aux nouveaux besoins </vt:lpstr>
      <vt:lpstr>Assurer la pérennisation des structures d’accueil</vt:lpstr>
      <vt:lpstr>Politique globale de développement durable </vt:lpstr>
      <vt:lpstr>Conduire une politique RH ambitieuse</vt:lpstr>
      <vt:lpstr>Assurer une meilleure  participation des personnes accueillies</vt:lpstr>
      <vt:lpstr>Fluidifier les parcours</vt:lpstr>
      <vt:lpstr>Permettre la réciprocité aux personnes accueillies qui ont envie de donner</vt:lpstr>
      <vt:lpstr>Pauvreté et alimentation</vt:lpstr>
      <vt:lpstr>Personnes à la rue et hébergement</vt:lpstr>
      <vt:lpstr>Mobilité et transports en commun</vt:lpstr>
      <vt:lpstr>Intégration et accompagnement  des migrants</vt:lpstr>
      <vt:lpstr>Culture et loisirs</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Thierry LEPESANT</dc:creator>
  <cp:lastModifiedBy>Bruno MOREL</cp:lastModifiedBy>
  <cp:revision>159</cp:revision>
  <cp:lastPrinted>2019-05-08T13:46:28Z</cp:lastPrinted>
  <dcterms:created xsi:type="dcterms:W3CDTF">2019-02-18T10:35:20Z</dcterms:created>
  <dcterms:modified xsi:type="dcterms:W3CDTF">2019-05-28T08:17:32Z</dcterms:modified>
</cp:coreProperties>
</file>